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  <p:sldMasterId id="2147483665" r:id="rId3"/>
  </p:sldMasterIdLst>
  <p:notesMasterIdLst>
    <p:notesMasterId r:id="rId15"/>
  </p:notesMasterIdLst>
  <p:sldIdLst>
    <p:sldId id="256" r:id="rId4"/>
    <p:sldId id="308" r:id="rId5"/>
    <p:sldId id="309" r:id="rId6"/>
    <p:sldId id="310" r:id="rId7"/>
    <p:sldId id="298" r:id="rId8"/>
    <p:sldId id="299" r:id="rId9"/>
    <p:sldId id="300" r:id="rId10"/>
    <p:sldId id="301" r:id="rId11"/>
    <p:sldId id="305" r:id="rId12"/>
    <p:sldId id="303" r:id="rId13"/>
    <p:sldId id="304" r:id="rId14"/>
  </p:sldIdLst>
  <p:sldSz cx="34137600" cy="19507200"/>
  <p:notesSz cx="6858000" cy="9144000"/>
  <p:custDataLst>
    <p:tags r:id="rId16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1pPr>
    <a:lvl2pPr marL="0" marR="0" indent="4572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2pPr>
    <a:lvl3pPr marL="0" marR="0" indent="9144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3pPr>
    <a:lvl4pPr marL="0" marR="0" indent="13716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4pPr>
    <a:lvl5pPr marL="0" marR="0" indent="18288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5pPr>
    <a:lvl6pPr marL="0" marR="0" indent="22860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6pPr>
    <a:lvl7pPr marL="0" marR="0" indent="27432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7pPr>
    <a:lvl8pPr marL="0" marR="0" indent="32004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8pPr>
    <a:lvl9pPr marL="0" marR="0" indent="3657600" algn="ctr" defTabSz="346773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FZLanTingHeiS-R-GB"/>
      </a:defRPr>
    </a:lvl9pPr>
  </p:defaultTextStyle>
  <p:extLst>
    <p:ext uri="{EFAFB233-063F-42B5-8137-9DF3F51BA10A}">
      <p15:sldGuideLst xmlns:p15="http://schemas.microsoft.com/office/powerpoint/2012/main">
        <p15:guide id="1" orient="horz" pos="6144" userDrawn="1">
          <p15:clr>
            <a:srgbClr val="A4A3A4"/>
          </p15:clr>
        </p15:guide>
        <p15:guide id="2" pos="107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7EE"/>
    <a:srgbClr val="2997B8"/>
    <a:srgbClr val="9DC3E6"/>
    <a:srgbClr val="DB9059"/>
    <a:srgbClr val="5A7BB3"/>
    <a:srgbClr val="8D9CC1"/>
    <a:srgbClr val="FFCA63"/>
    <a:srgbClr val="DCE5FC"/>
    <a:srgbClr val="E2E7E9"/>
    <a:srgbClr val="2848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4"/>
    <p:restoredTop sz="88581" autoAdjust="0"/>
  </p:normalViewPr>
  <p:slideViewPr>
    <p:cSldViewPr snapToGrid="0" snapToObjects="1" showGuides="1">
      <p:cViewPr varScale="1">
        <p:scale>
          <a:sx n="26" d="100"/>
          <a:sy n="26" d="100"/>
        </p:scale>
        <p:origin x="408" y="64"/>
      </p:cViewPr>
      <p:guideLst>
        <p:guide orient="horz" pos="6144"/>
        <p:guide pos="107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470052896872E-2"/>
          <c:y val="5.4214454259646598E-2"/>
          <c:w val="0.97323350728040903"/>
          <c:h val="0.931895069656425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5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dPt>
            <c:idx val="17"/>
            <c:invertIfNegative val="0"/>
            <c:bubble3D val="0"/>
            <c:spPr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5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12-4650-9F87-DC7945F4AE93}"/>
              </c:ext>
            </c:extLst>
          </c:dPt>
          <c:dPt>
            <c:idx val="18"/>
            <c:invertIfNegative val="0"/>
            <c:bubble3D val="0"/>
            <c:spPr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5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12-4650-9F87-DC7945F4AE93}"/>
              </c:ext>
            </c:extLst>
          </c:dPt>
          <c:dPt>
            <c:idx val="19"/>
            <c:invertIfNegative val="0"/>
            <c:bubble3D val="0"/>
            <c:spPr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55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B12-4650-9F87-DC7945F4AE93}"/>
              </c:ext>
            </c:extLst>
          </c:dPt>
          <c:dPt>
            <c:idx val="20"/>
            <c:invertIfNegative val="0"/>
            <c:bubble3D val="0"/>
            <c:spPr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55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B12-4650-9F87-DC7945F4AE93}"/>
              </c:ext>
            </c:extLst>
          </c:dPt>
          <c:dLbls>
            <c:dLbl>
              <c:idx val="15"/>
              <c:layout>
                <c:manualLayout>
                  <c:x val="0"/>
                  <c:y val="6.191357303961159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0B12-4650-9F87-DC7945F4AE93}"/>
                </c:ext>
              </c:extLst>
            </c:dLbl>
            <c:dLbl>
              <c:idx val="16"/>
              <c:layout>
                <c:manualLayout>
                  <c:x val="2.6867082617070301E-3"/>
                  <c:y val="1.1369428296404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0B12-4650-9F87-DC7945F4AE93}"/>
                </c:ext>
              </c:extLst>
            </c:dLbl>
            <c:dLbl>
              <c:idx val="17"/>
              <c:layout>
                <c:manualLayout>
                  <c:x val="7.3497685091159295E-4"/>
                  <c:y val="1.2438290571123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12-4650-9F87-DC7945F4AE93}"/>
                </c:ext>
              </c:extLst>
            </c:dLbl>
            <c:dLbl>
              <c:idx val="18"/>
              <c:layout>
                <c:manualLayout>
                  <c:x val="-1.21474276193436E-3"/>
                  <c:y val="1.394493543316219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12-4650-9F87-DC7945F4AE93}"/>
                </c:ext>
              </c:extLst>
            </c:dLbl>
            <c:dLbl>
              <c:idx val="19"/>
              <c:layout>
                <c:manualLayout>
                  <c:x val="8.2387916030236008E-6"/>
                  <c:y val="4.9389480981442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altLang="zh-CN" sz="700" b="0" i="0" u="none" strike="noStrike" kern="1200" baseline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+mn-cs"/>
                    </a:defRPr>
                  </a:pPr>
                  <a:endParaRPr lang="zh-CN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12-4650-9F87-DC7945F4AE93}"/>
                </c:ext>
              </c:extLst>
            </c:dLbl>
            <c:dLbl>
              <c:idx val="20"/>
              <c:layout>
                <c:manualLayout>
                  <c:x val="0"/>
                  <c:y val="1.136931288170000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fld id="{521E1036-7A33-471B-B37C-DF90B37F20BE}" type="VALUE">
                      <a:rPr lang="en-US" altLang="zh-CN"/>
                      <a:pPr/>
                      <a:t>[值]</a:t>
                    </a:fld>
                    <a:endParaRPr lang="zh-CN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B12-4650-9F87-DC7945F4AE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700" b="0" i="0" u="none" strike="noStrike" kern="1200" baseline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6350" cap="rnd">
                <a:solidFill>
                  <a:srgbClr val="00B0F0"/>
                </a:solidFill>
                <a:prstDash val="sysDot"/>
              </a:ln>
              <a:effectLst/>
            </c:spPr>
            <c:trendlineType val="movingAvg"/>
            <c:period val="2"/>
            <c:dispRSqr val="0"/>
            <c:dispEq val="0"/>
          </c:trendline>
          <c:cat>
            <c:numRef>
              <c:f>Sheet1!$A$2:$A$24</c:f>
              <c:numCache>
                <c:formatCode>General</c:formatCode>
                <c:ptCount val="23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  <c:pt idx="15">
                  <c:v>2016</c:v>
                </c:pt>
                <c:pt idx="16">
                  <c:v>2017</c:v>
                </c:pt>
                <c:pt idx="17">
                  <c:v>2018</c:v>
                </c:pt>
                <c:pt idx="18">
                  <c:v>2019</c:v>
                </c:pt>
                <c:pt idx="19">
                  <c:v>2020</c:v>
                </c:pt>
                <c:pt idx="20">
                  <c:v>2021</c:v>
                </c:pt>
                <c:pt idx="21">
                  <c:v>2022</c:v>
                </c:pt>
                <c:pt idx="22">
                  <c:v>2023</c:v>
                </c:pt>
              </c:numCache>
            </c:numRef>
          </c:cat>
          <c:val>
            <c:numRef>
              <c:f>Sheet1!$B$2:$B$24</c:f>
              <c:numCache>
                <c:formatCode>General</c:formatCode>
                <c:ptCount val="23"/>
                <c:pt idx="0">
                  <c:v>0.1</c:v>
                </c:pt>
                <c:pt idx="1">
                  <c:v>0.3</c:v>
                </c:pt>
                <c:pt idx="2">
                  <c:v>0.7</c:v>
                </c:pt>
                <c:pt idx="3">
                  <c:v>1.2</c:v>
                </c:pt>
                <c:pt idx="4">
                  <c:v>2.9</c:v>
                </c:pt>
                <c:pt idx="5">
                  <c:v>3.5</c:v>
                </c:pt>
                <c:pt idx="6">
                  <c:v>4.0999999999999996</c:v>
                </c:pt>
                <c:pt idx="7">
                  <c:v>6.3</c:v>
                </c:pt>
                <c:pt idx="8">
                  <c:v>8.4</c:v>
                </c:pt>
                <c:pt idx="9">
                  <c:v>15.2</c:v>
                </c:pt>
                <c:pt idx="10">
                  <c:v>22.1</c:v>
                </c:pt>
                <c:pt idx="11">
                  <c:v>35.299999999999997</c:v>
                </c:pt>
                <c:pt idx="12">
                  <c:v>54.1</c:v>
                </c:pt>
                <c:pt idx="13">
                  <c:v>73.3</c:v>
                </c:pt>
                <c:pt idx="14">
                  <c:v>100.78</c:v>
                </c:pt>
                <c:pt idx="15">
                  <c:v>133.29</c:v>
                </c:pt>
                <c:pt idx="16">
                  <c:v>188.44</c:v>
                </c:pt>
                <c:pt idx="17">
                  <c:v>236.66</c:v>
                </c:pt>
                <c:pt idx="18">
                  <c:v>261.49</c:v>
                </c:pt>
                <c:pt idx="19">
                  <c:v>264.66000000000003</c:v>
                </c:pt>
                <c:pt idx="20">
                  <c:v>328.35</c:v>
                </c:pt>
                <c:pt idx="21">
                  <c:v>305.64999999999998</c:v>
                </c:pt>
                <c:pt idx="22">
                  <c:v>322.18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0B12-4650-9F87-DC7945F4AE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5"/>
        <c:axId val="264078352"/>
        <c:axId val="264080000"/>
      </c:barChart>
      <c:catAx>
        <c:axId val="264078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64080000"/>
        <c:crosses val="autoZero"/>
        <c:auto val="1"/>
        <c:lblAlgn val="ctr"/>
        <c:lblOffset val="100"/>
        <c:noMultiLvlLbl val="0"/>
      </c:catAx>
      <c:valAx>
        <c:axId val="26408000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640783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Sheet1!$A$38</c:f>
              <c:strCache>
                <c:ptCount val="1"/>
                <c:pt idx="0">
                  <c:v>tc-tbf</c:v>
                </c:pt>
              </c:strCache>
            </c:strRef>
          </c:tx>
          <c:spPr>
            <a:solidFill>
              <a:srgbClr val="2997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Sheet1!$B$37:$D$37</c:f>
              <c:numCache>
                <c:formatCode>General</c:formatCode>
                <c:ptCount val="3"/>
                <c:pt idx="0">
                  <c:v>50</c:v>
                </c:pt>
                <c:pt idx="1">
                  <c:v>200</c:v>
                </c:pt>
                <c:pt idx="2">
                  <c:v>400</c:v>
                </c:pt>
              </c:numCache>
            </c:numRef>
          </c:cat>
          <c:val>
            <c:numRef>
              <c:f>Sheet1!$B$38:$D$38</c:f>
              <c:numCache>
                <c:formatCode>0_ </c:formatCode>
                <c:ptCount val="3"/>
                <c:pt idx="0">
                  <c:v>113.864</c:v>
                </c:pt>
                <c:pt idx="1">
                  <c:v>296.31400000000002</c:v>
                </c:pt>
                <c:pt idx="2">
                  <c:v>474.78399999999999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C4-4FB8-8D57-94A49BED6E4B}"/>
            </c:ext>
          </c:extLst>
        </c:ser>
        <c:ser>
          <c:idx val="1"/>
          <c:order val="1"/>
          <c:tx>
            <c:strRef>
              <c:f>Sheet1!$A$39</c:f>
              <c:strCache>
                <c:ptCount val="1"/>
                <c:pt idx="0">
                  <c:v>kmesh-bwm</c:v>
                </c:pt>
              </c:strCache>
            </c:strRef>
          </c:tx>
          <c:spPr>
            <a:solidFill>
              <a:srgbClr val="B9DAF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Sheet1!$B$37:$D$37</c:f>
              <c:numCache>
                <c:formatCode>General</c:formatCode>
                <c:ptCount val="3"/>
                <c:pt idx="0">
                  <c:v>50</c:v>
                </c:pt>
                <c:pt idx="1">
                  <c:v>200</c:v>
                </c:pt>
                <c:pt idx="2">
                  <c:v>400</c:v>
                </c:pt>
              </c:numCache>
            </c:numRef>
          </c:cat>
          <c:val>
            <c:numRef>
              <c:f>Sheet1!$B$39:$D$39</c:f>
              <c:numCache>
                <c:formatCode>0_ </c:formatCode>
                <c:ptCount val="3"/>
                <c:pt idx="0">
                  <c:v>78.661000000000001</c:v>
                </c:pt>
                <c:pt idx="1">
                  <c:v>150.69900000000001</c:v>
                </c:pt>
                <c:pt idx="2">
                  <c:v>296.59399999999999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C4-4FB8-8D57-94A49BED6E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3901840"/>
        <c:axId val="2073900752"/>
      </c:barChart>
      <c:catAx>
        <c:axId val="2073901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600" b="0" i="0" u="none" strike="noStrike" kern="1200" baseline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pPr>
                <a:r>
                  <a:rPr lang="zh-CN" sz="1600">
                    <a:solidFill>
                      <a:srgbClr val="FFC000"/>
                    </a:solidFill>
                  </a:rPr>
                  <a:t>视频流路数</a:t>
                </a:r>
              </a:p>
            </c:rich>
          </c:tx>
          <c:layout>
            <c:manualLayout>
              <c:xMode val="edge"/>
              <c:yMode val="edge"/>
              <c:x val="0.488080318085239"/>
              <c:y val="0.9473642617589469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lang="zh-CN" sz="1600" b="0" i="0" u="none" strike="noStrike" kern="1200" baseline="0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2073900752"/>
        <c:crosses val="autoZero"/>
        <c:auto val="1"/>
        <c:lblAlgn val="ctr"/>
        <c:lblOffset val="100"/>
        <c:noMultiLvlLbl val="0"/>
      </c:catAx>
      <c:valAx>
        <c:axId val="207390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1600" b="0" i="0" u="none" strike="noStrike" kern="1200" baseline="0">
                    <a:solidFill>
                      <a:srgbClr val="FFCA63"/>
                    </a:solidFill>
                    <a:latin typeface="微软雅黑" panose="020B0503020204020204" charset="-122"/>
                    <a:ea typeface="微软雅黑" panose="020B0503020204020204" charset="-122"/>
                    <a:cs typeface="+mn-cs"/>
                  </a:defRPr>
                </a:pPr>
                <a:r>
                  <a:rPr lang="en-US" sz="1600" dirty="0">
                    <a:solidFill>
                      <a:srgbClr val="FFCA63"/>
                    </a:solidFill>
                  </a:rPr>
                  <a:t>latency(us)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1600" b="0" i="0" u="none" strike="noStrike" kern="1200" baseline="0">
                  <a:solidFill>
                    <a:srgbClr val="FFCA63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defRPr>
              </a:pPr>
              <a:endParaRPr lang="zh-CN"/>
            </a:p>
          </c:txPr>
        </c:title>
        <c:numFmt formatCode="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pPr>
            <a:endParaRPr lang="zh-CN"/>
          </a:p>
        </c:txPr>
        <c:crossAx val="207390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600" b="0" i="0" u="none" strike="noStrike" kern="1200" baseline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>
          <a:latin typeface="微软雅黑" panose="020B0503020204020204" charset="-122"/>
          <a:ea typeface="微软雅黑" panose="020B050302020402020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FZLanTingHeiS-R-GB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28663" y="1143000"/>
            <a:ext cx="54006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712A3-AE3E-624A-B516-ACEC2DCD8D5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依托大数据研究院，立足视图感知数据，整合行业多维数据，推动行业数据价值升维，实现以数据驱动行业创新，助力城市与企业数字化转型。依托视频原生分布式存储和时空感知数据库技术，构建超大规模感知数据存储能力；聚焦图数融合价值，打造一站式大数据平台，基于人工智能、图数融合、数据挖掘、知识图谱等技术深挖视图数据内涵，激发数据价值；通过研究新一代高效敏捷的云原生计算技术，打造面向智慧物联多样性负载的云平台能力。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dirty="0" err="1"/>
              <a:t>Dahua</a:t>
            </a:r>
            <a:r>
              <a:rPr lang="en-US" altLang="zh-CN" sz="1800" dirty="0"/>
              <a:t> Think#“</a:t>
            </a:r>
            <a:r>
              <a:rPr lang="zh-CN" altLang="en-US" sz="1800" dirty="0"/>
              <a:t>云联万物，数智未来”战略落地两年来，大华坚持技术创新驱动，深度洞察业务，积累了大量行业理解和能力储备。从</a:t>
            </a:r>
            <a:r>
              <a:rPr lang="en-US" altLang="zh-CN" sz="1800" dirty="0"/>
              <a:t>Intelligence</a:t>
            </a:r>
            <a:r>
              <a:rPr lang="zh-CN" altLang="en-US" sz="1800" dirty="0"/>
              <a:t>（智能） 到 </a:t>
            </a:r>
            <a:r>
              <a:rPr lang="en-US" altLang="zh-CN" sz="1800" dirty="0"/>
              <a:t>Integrated Intelligence</a:t>
            </a:r>
            <a:r>
              <a:rPr lang="zh-CN" altLang="en-US" sz="1800" dirty="0"/>
              <a:t>（融合智能），大华全新升级“</a:t>
            </a:r>
            <a:r>
              <a:rPr lang="en-US" altLang="zh-CN" sz="1800" dirty="0" err="1"/>
              <a:t>Dahua</a:t>
            </a:r>
            <a:r>
              <a:rPr lang="en-US" altLang="zh-CN" sz="1800" dirty="0"/>
              <a:t> Think#2.0”</a:t>
            </a:r>
            <a:r>
              <a:rPr lang="zh-CN" altLang="en-US" sz="1800" dirty="0"/>
              <a:t>战略，持续聚焦城市和企业两大核心业务，坚定</a:t>
            </a:r>
            <a:r>
              <a:rPr lang="en-US" altLang="zh-CN" sz="1800" dirty="0" err="1"/>
              <a:t>AloT</a:t>
            </a:r>
            <a:r>
              <a:rPr lang="zh-CN" altLang="en-US" sz="1800" dirty="0"/>
              <a:t>、物联数智平台两大技术战略，全面激活以视频为核心的数据要素价值，赋能城市高效治理体系构建与企业数智化转型升级。</a:t>
            </a:r>
            <a:endParaRPr lang="zh-CN" altLang="en-US" sz="1800" spc="3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20662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609E996-767B-48AF-86A6-672471FD66A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依托大数据研究院，立足视图感知数据，整合行业多维数据，推动行业数据价值升维，实现以数据驱动行业创新，助力城市与企业数字化转型。依托视频原生分布式存储和时空感知数据库技术，构建超大规模感知数据存储能力；聚焦图数融合价值，打造一站式大数据平台，基于人工智能、图数融合、数据挖掘、知识图谱等技术深挖视图数据内涵，激发数据价值；通过研究新一代高效敏捷的云原生计算技术，打造面向智慧物联多样性负载的云平台能力。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业务挑战：多视频流混部场景，存在大流量、突发流量抢占在线业务带宽的情况，导致在线业务网络</a:t>
            </a:r>
            <a:r>
              <a:rPr kumimoji="1" lang="en-US" altLang="zh-CN" dirty="0" err="1"/>
              <a:t>Qos</a:t>
            </a:r>
            <a:r>
              <a:rPr kumimoji="1" lang="zh-CN" altLang="en-US" dirty="0"/>
              <a:t>受到影响；该原因导致容器部署密度受限，资源不能得到充分利用</a:t>
            </a:r>
            <a:endParaRPr kumimoji="1" lang="en-US" altLang="zh-CN" dirty="0"/>
          </a:p>
          <a:p>
            <a:r>
              <a:rPr kumimoji="1" lang="en-US" altLang="zh-CN" dirty="0"/>
              <a:t>2.k8s</a:t>
            </a:r>
            <a:r>
              <a:rPr kumimoji="1" lang="zh-CN" altLang="en-US" dirty="0"/>
              <a:t>原生带宽管理方案（</a:t>
            </a:r>
            <a:r>
              <a:rPr kumimoji="1" lang="en-US" altLang="zh-CN" dirty="0" err="1"/>
              <a:t>tc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htb</a:t>
            </a:r>
            <a:r>
              <a:rPr kumimoji="1" lang="zh-CN" altLang="en-US" dirty="0"/>
              <a:t>），基于令牌桶共享队列，存在全局锁竞争问题；流速越快，并发越多，锁竞争影响越大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我们的技术目标，提供一种支持带宽精准隔离、免锁抢占、空闲带宽再分配的高性能网络带宽管理方案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Kmesh-bwm</a:t>
            </a:r>
            <a:r>
              <a:rPr kumimoji="1" lang="zh-CN" altLang="en-US" dirty="0"/>
              <a:t>是一款基于</a:t>
            </a:r>
            <a:r>
              <a:rPr kumimoji="1" lang="en-US" altLang="zh-CN" dirty="0" err="1"/>
              <a:t>eBPF</a:t>
            </a:r>
            <a:r>
              <a:rPr kumimoji="1" lang="zh-CN" altLang="en-US" dirty="0"/>
              <a:t>的高性能网络带宽管理方案，分为内核态和用户态两部分；</a:t>
            </a:r>
            <a:endParaRPr kumimoji="1" lang="en-US" altLang="zh-CN" dirty="0"/>
          </a:p>
          <a:p>
            <a:r>
              <a:rPr kumimoji="1" lang="zh-CN" altLang="en-US" dirty="0"/>
              <a:t>其中内核态能力基于</a:t>
            </a:r>
            <a:r>
              <a:rPr kumimoji="1" lang="en-US" altLang="zh-CN" dirty="0" err="1"/>
              <a:t>eBPF</a:t>
            </a:r>
            <a:r>
              <a:rPr kumimoji="1" lang="zh-CN" altLang="en-US" dirty="0"/>
              <a:t>构建，包含出入向带宽采集、基于</a:t>
            </a:r>
            <a:r>
              <a:rPr kumimoji="1" lang="en-US" altLang="zh-CN" dirty="0"/>
              <a:t>EDT</a:t>
            </a:r>
            <a:r>
              <a:rPr kumimoji="1" lang="zh-CN" altLang="en-US" dirty="0"/>
              <a:t>的免锁带宽抢占、多优先级带宽管理能力；</a:t>
            </a:r>
            <a:endParaRPr kumimoji="1" lang="en-US" altLang="zh-CN" dirty="0"/>
          </a:p>
          <a:p>
            <a:r>
              <a:rPr kumimoji="1" lang="zh-CN" altLang="en-US" dirty="0"/>
              <a:t>用户态程序则负责对接</a:t>
            </a:r>
            <a:r>
              <a:rPr kumimoji="1" lang="en-US" altLang="zh-CN" dirty="0"/>
              <a:t>k8s</a:t>
            </a:r>
            <a:r>
              <a:rPr kumimoji="1" lang="zh-CN" altLang="en-US" dirty="0"/>
              <a:t>，并根据业务的带宽配置和采集到的实际带宽，对业务带宽进行实时调整</a:t>
            </a:r>
            <a:endParaRPr kumimoji="1" lang="en-US" altLang="zh-CN" dirty="0"/>
          </a:p>
          <a:p>
            <a:r>
              <a:rPr kumimoji="1" lang="zh-CN" altLang="en-US" dirty="0"/>
              <a:t>此方案的关键技术：</a:t>
            </a:r>
            <a:r>
              <a:rPr kumimoji="1" lang="en-US" altLang="zh-CN" dirty="0"/>
              <a:t>xxx(</a:t>
            </a:r>
            <a:r>
              <a:rPr kumimoji="1" lang="zh-CN" altLang="en-US" dirty="0"/>
              <a:t>见胶片内容</a:t>
            </a:r>
            <a:r>
              <a:rPr kumimoji="1" lang="en-US" altLang="zh-CN" dirty="0"/>
              <a:t>)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EDT</a:t>
            </a:r>
            <a:r>
              <a:rPr lang="zh-CN" altLang="en-US" dirty="0"/>
              <a:t>思想</a:t>
            </a:r>
            <a:r>
              <a:rPr lang="zh-CN" altLang="en-US" dirty="0">
                <a:ea typeface="Source Han Sans CN" charset="-122"/>
              </a:rPr>
              <a:t>为每个包（</a:t>
            </a:r>
            <a:r>
              <a:rPr lang="en-US" altLang="zh-CN" dirty="0" err="1">
                <a:ea typeface="Source Han Sans CN" charset="-122"/>
              </a:rPr>
              <a:t>skb</a:t>
            </a:r>
            <a:r>
              <a:rPr lang="zh-CN" altLang="en-US" dirty="0">
                <a:ea typeface="Source Han Sans CN" charset="-122"/>
              </a:rPr>
              <a:t>）打上一个最早离开时间（</a:t>
            </a:r>
            <a:r>
              <a:rPr lang="en-US" altLang="zh-CN" dirty="0">
                <a:ea typeface="Source Han Sans CN" charset="-122"/>
              </a:rPr>
              <a:t>Earliest Departure Time, EDT</a:t>
            </a:r>
            <a:r>
              <a:rPr lang="zh-CN" altLang="en-US" dirty="0">
                <a:ea typeface="Source Han Sans CN" charset="-122"/>
              </a:rPr>
              <a:t>），即最早可以发送的时间戳；</a:t>
            </a:r>
          </a:p>
          <a:p>
            <a:pPr algn="l"/>
            <a:r>
              <a:rPr lang="zh-CN" altLang="en-US" dirty="0">
                <a:ea typeface="Source Han Sans CN" charset="-122"/>
              </a:rPr>
              <a:t>用时间轮调度器（</a:t>
            </a:r>
            <a:r>
              <a:rPr lang="en-US" altLang="zh-CN" dirty="0">
                <a:ea typeface="Source Han Sans CN" charset="-122"/>
              </a:rPr>
              <a:t>timing-wheel scheduler</a:t>
            </a:r>
            <a:r>
              <a:rPr lang="zh-CN" altLang="en-US" dirty="0">
                <a:ea typeface="Source Han Sans CN" charset="-122"/>
              </a:rPr>
              <a:t>）替换原来的出向缓冲队列（</a:t>
            </a:r>
            <a:r>
              <a:rPr lang="en-US" altLang="zh-CN" dirty="0" err="1">
                <a:ea typeface="Source Han Sans CN" charset="-122"/>
              </a:rPr>
              <a:t>qdisc</a:t>
            </a:r>
            <a:r>
              <a:rPr lang="en-US" altLang="zh-CN" dirty="0">
                <a:ea typeface="Source Han Sans CN" charset="-122"/>
              </a:rPr>
              <a:t> queue</a:t>
            </a:r>
            <a:r>
              <a:rPr lang="zh-CN" altLang="en-US" dirty="0">
                <a:ea typeface="Source Han Sans CN" charset="-122"/>
              </a:rPr>
              <a:t>），可以缓解锁竞争问题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如上图所示，带宽管理分为出入两个方向；</a:t>
            </a:r>
            <a:endParaRPr lang="en-US" altLang="zh-CN" dirty="0"/>
          </a:p>
          <a:p>
            <a:r>
              <a:rPr lang="zh-CN" altLang="en-US" dirty="0"/>
              <a:t>其中出方向在主机</a:t>
            </a:r>
            <a:r>
              <a:rPr lang="en-US" altLang="zh-CN" dirty="0"/>
              <a:t>eth0</a:t>
            </a:r>
            <a:r>
              <a:rPr lang="zh-CN" altLang="en-US" dirty="0"/>
              <a:t>网卡上挂载</a:t>
            </a:r>
            <a:r>
              <a:rPr lang="en-US" altLang="zh-CN" dirty="0" err="1"/>
              <a:t>tc</a:t>
            </a:r>
            <a:r>
              <a:rPr lang="en-US" altLang="zh-CN" dirty="0"/>
              <a:t> </a:t>
            </a:r>
            <a:r>
              <a:rPr lang="en-US" altLang="zh-CN" dirty="0" err="1"/>
              <a:t>ebpf</a:t>
            </a:r>
            <a:r>
              <a:rPr lang="zh-CN" altLang="en-US" dirty="0"/>
              <a:t>程序，根据源</a:t>
            </a:r>
            <a:r>
              <a:rPr lang="en-US" altLang="zh-CN" dirty="0" err="1"/>
              <a:t>ip</a:t>
            </a:r>
            <a:r>
              <a:rPr lang="zh-CN" altLang="en-US" dirty="0"/>
              <a:t>获取对应</a:t>
            </a:r>
            <a:r>
              <a:rPr lang="en-US" altLang="zh-CN" dirty="0"/>
              <a:t>pod</a:t>
            </a:r>
            <a:r>
              <a:rPr lang="zh-CN" altLang="en-US" dirty="0"/>
              <a:t>预期出方向带宽，然后根据带宽配置逐包调整</a:t>
            </a:r>
            <a:r>
              <a:rPr lang="en-US" altLang="zh-CN" dirty="0"/>
              <a:t>EDT</a:t>
            </a:r>
            <a:r>
              <a:rPr lang="zh-CN" altLang="en-US" dirty="0"/>
              <a:t>时间</a:t>
            </a:r>
            <a:r>
              <a:rPr lang="en-US" altLang="zh-CN" dirty="0"/>
              <a:t>(</a:t>
            </a:r>
            <a:r>
              <a:rPr lang="en-US" altLang="zh-CN" dirty="0" err="1"/>
              <a:t>skb</a:t>
            </a:r>
            <a:r>
              <a:rPr lang="en-US" altLang="zh-CN" dirty="0"/>
              <a:t>-&gt;</a:t>
            </a:r>
            <a:r>
              <a:rPr lang="en-US" altLang="zh-CN" dirty="0" err="1"/>
              <a:t>tstamp</a:t>
            </a:r>
            <a:r>
              <a:rPr lang="en-US" altLang="zh-CN" dirty="0"/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入方向带宽管理：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创建并启用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ifb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设备，将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eth0</a:t>
            </a:r>
            <a:r>
              <a:rPr lang="zh-CN" altLang="en-US" dirty="0"/>
              <a:t>的入方向流量重定向</a:t>
            </a:r>
            <a:r>
              <a:rPr lang="en-US" altLang="zh-CN" dirty="0" err="1"/>
              <a:t>ifb</a:t>
            </a:r>
            <a:r>
              <a:rPr lang="zh-CN" altLang="en-US" dirty="0"/>
              <a:t>；经过</a:t>
            </a:r>
            <a:r>
              <a:rPr lang="en-US" altLang="zh-CN" dirty="0" err="1"/>
              <a:t>ifb</a:t>
            </a:r>
            <a:r>
              <a:rPr lang="zh-CN" altLang="en-US" dirty="0"/>
              <a:t>网卡转成出方向；</a:t>
            </a:r>
            <a:r>
              <a:rPr lang="en-US" altLang="zh-CN" dirty="0" err="1"/>
              <a:t>tc</a:t>
            </a:r>
            <a:r>
              <a:rPr lang="en-US" altLang="zh-CN" dirty="0"/>
              <a:t> </a:t>
            </a:r>
            <a:r>
              <a:rPr lang="en-US" altLang="zh-CN" dirty="0" err="1"/>
              <a:t>ebpf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根据目的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ip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获取对应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pod 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入方向请求带宽，并根据其配置调整</a:t>
            </a:r>
            <a:r>
              <a:rPr kumimoji="0" lang="en-US" altLang="zh-CN" sz="24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skb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发送时间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备注：上图</a:t>
            </a:r>
            <a:r>
              <a:rPr lang="en-US" altLang="zh-CN" dirty="0"/>
              <a:t>POD1</a:t>
            </a:r>
            <a:r>
              <a:rPr lang="zh-CN" altLang="en-US" dirty="0"/>
              <a:t>和</a:t>
            </a:r>
            <a:r>
              <a:rPr lang="en-US" altLang="zh-CN" dirty="0"/>
              <a:t>POD2</a:t>
            </a:r>
            <a:r>
              <a:rPr lang="zh-CN" altLang="en-US" dirty="0"/>
              <a:t>代表混部的两个容器，其中粉色方块和绿色方块代表对应容器发出的</a:t>
            </a:r>
            <a:r>
              <a:rPr lang="en-US" altLang="zh-CN" dirty="0"/>
              <a:t>package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该方案支持最低带宽保障的同时，支持富余带宽再分配</a:t>
            </a:r>
            <a:endParaRPr kumimoji="1" lang="en-US" altLang="zh-CN" dirty="0"/>
          </a:p>
          <a:p>
            <a:r>
              <a:rPr kumimoji="1" lang="zh-CN" altLang="en-US" dirty="0"/>
              <a:t>当不同视频流混部时，优先保障各业务的最低带宽（灰色部分）；然后再将剩余带宽按优先级分配（</a:t>
            </a:r>
            <a:r>
              <a:rPr kumimoji="1" lang="en-US" altLang="zh-CN" dirty="0"/>
              <a:t>1:2:4</a:t>
            </a:r>
            <a:r>
              <a:rPr kumimoji="1" lang="zh-CN" altLang="en-US" dirty="0"/>
              <a:t>，比例支持配置）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如上图，</a:t>
            </a:r>
            <a:r>
              <a:rPr kumimoji="1" lang="en-US" altLang="zh-CN" dirty="0"/>
              <a:t>T0~T1</a:t>
            </a:r>
            <a:r>
              <a:rPr kumimoji="1" lang="zh-CN" altLang="en-US" dirty="0"/>
              <a:t>，只有业务</a:t>
            </a:r>
            <a:r>
              <a:rPr kumimoji="1" lang="en-US" altLang="zh-CN" dirty="0"/>
              <a:t>1</a:t>
            </a:r>
            <a:r>
              <a:rPr kumimoji="1" lang="zh-CN" altLang="en-US" dirty="0"/>
              <a:t>实例，空闲带宽充分不存在抢占，</a:t>
            </a:r>
            <a:endParaRPr kumimoji="1" lang="en-US" altLang="zh-CN" dirty="0"/>
          </a:p>
          <a:p>
            <a:r>
              <a:rPr kumimoji="1" lang="en-US" altLang="zh-CN" dirty="0"/>
              <a:t>T2~T3</a:t>
            </a:r>
            <a:r>
              <a:rPr kumimoji="1" lang="zh-CN" altLang="en-US" dirty="0"/>
              <a:t>，业务</a:t>
            </a:r>
            <a:r>
              <a:rPr kumimoji="1" lang="en-US" altLang="zh-CN" dirty="0"/>
              <a:t>2</a:t>
            </a:r>
            <a:r>
              <a:rPr kumimoji="1" lang="zh-CN" altLang="en-US" dirty="0"/>
              <a:t>实例上线，流量由小到大，触发带宽抢占，此时调整逻辑为：优先保障两个实例的最小带宽，然后将剩余带宽按比例分配（中：高  </a:t>
            </a:r>
            <a:r>
              <a:rPr kumimoji="1" lang="en-US" altLang="zh-CN" dirty="0"/>
              <a:t>2:4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T4</a:t>
            </a:r>
            <a:r>
              <a:rPr kumimoji="1" lang="zh-CN" altLang="en-US" dirty="0"/>
              <a:t>，业务</a:t>
            </a:r>
            <a:r>
              <a:rPr kumimoji="1" lang="en-US" altLang="zh-CN" dirty="0"/>
              <a:t>3</a:t>
            </a:r>
            <a:r>
              <a:rPr kumimoji="1" lang="zh-CN" altLang="en-US" dirty="0"/>
              <a:t>实例上线，同样保障最小带宽条件下，讲剩余带宽按优先级比例分配（</a:t>
            </a:r>
            <a:r>
              <a:rPr kumimoji="1" lang="en-US" altLang="zh-CN" dirty="0"/>
              <a:t>1:2:4</a:t>
            </a:r>
            <a:r>
              <a:rPr kumimoji="1" lang="zh-CN" altLang="en-US" dirty="0"/>
              <a:t>）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28625" y="685800"/>
            <a:ext cx="600075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Kmesh-bwm</a:t>
            </a:r>
            <a:r>
              <a:rPr lang="zh-CN" altLang="en-US"/>
              <a:t>方案解决了多视频流混部下，敏感业务带宽被突发流量抢占的问题，提升了容器的部署密度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（单语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" y="0"/>
            <a:ext cx="34126714" cy="19507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 t="4659" r="2690" b="5190"/>
          <a:stretch>
            <a:fillRect/>
          </a:stretch>
        </p:blipFill>
        <p:spPr>
          <a:xfrm>
            <a:off x="-373383" y="6860507"/>
            <a:ext cx="34964373" cy="11189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612055" y="4375111"/>
            <a:ext cx="30913492" cy="137898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5"/>
              </a:spcBef>
              <a:buFontTx/>
              <a:buNone/>
              <a:defRPr sz="522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1280160" indent="0">
              <a:buFontTx/>
              <a:buNone/>
              <a:defRPr sz="59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2560320" indent="0">
              <a:buFontTx/>
              <a:buNone/>
              <a:defRPr sz="522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3840480" indent="0">
              <a:buFontTx/>
              <a:buNone/>
              <a:defRPr sz="44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5120640" indent="0">
              <a:buFontTx/>
              <a:buNone/>
              <a:defRPr sz="392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kumimoji="1" lang="zh-CN" altLang="en-US" dirty="0"/>
              <a:t>单击此处添加正文内容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6" y="0"/>
            <a:ext cx="34131933" cy="1950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37600" cy="1950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37600" cy="19507200"/>
          </a:xfrm>
          <a:prstGeom prst="rect">
            <a:avLst/>
          </a:prstGeom>
        </p:spPr>
      </p:pic>
      <p:sp>
        <p:nvSpPr>
          <p:cNvPr id="5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667733"/>
            <a:ext cx="34137600" cy="252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788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1276350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marL="2553335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marL="3829685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marL="5107940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kumimoji="1" lang="zh-CN" altLang="en-US" dirty="0"/>
              <a:t>单击此处添加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标题</a:t>
            </a: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6" y="10347355"/>
            <a:ext cx="34143360" cy="6303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608330" rtl="0" eaLnBrk="1" latinLnBrk="0" hangingPunct="1">
              <a:buFontTx/>
              <a:buNone/>
              <a:defRPr kumimoji="1" lang="zh-CN" altLang="en-US" sz="4465" kern="1200" spc="67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76350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marL="2553335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marL="3829685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marL="5107940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kumimoji="1" lang="zh-CN" altLang="en-US" dirty="0"/>
              <a:t>单击此处添加汇报人信息及汇报时间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90" y="1204628"/>
            <a:ext cx="8327130" cy="1515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" y="0"/>
            <a:ext cx="34126714" cy="19507200"/>
          </a:xfrm>
          <a:prstGeom prst="rect">
            <a:avLst/>
          </a:prstGeom>
        </p:spPr>
      </p:pic>
      <p:sp>
        <p:nvSpPr>
          <p:cNvPr id="2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193731" y="8040064"/>
            <a:ext cx="4763811" cy="2594133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8000"/>
              </a:lnSpc>
              <a:spcBef>
                <a:spcPts val="2805"/>
              </a:spcBef>
              <a:buFont typeface="Arial" panose="020B0604020202020204" pitchFamily="34" charset="0"/>
              <a:buNone/>
              <a:defRPr kumimoji="1" lang="zh-CN" altLang="en-US" sz="22400" b="1" i="1" kern="1200" dirty="0">
                <a:solidFill>
                  <a:schemeClr val="bg1">
                    <a:lumMod val="95000"/>
                    <a:alpha val="8884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193722" y="9842307"/>
            <a:ext cx="4763811" cy="6828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486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目录标题</a:t>
            </a:r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4193725" y="11033401"/>
            <a:ext cx="4323334" cy="454331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374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10841387" y="8034429"/>
            <a:ext cx="4763811" cy="2594133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8000"/>
              </a:lnSpc>
              <a:spcBef>
                <a:spcPts val="2805"/>
              </a:spcBef>
              <a:buFont typeface="Arial" panose="020B0604020202020204" pitchFamily="34" charset="0"/>
              <a:buNone/>
              <a:defRPr kumimoji="1" lang="zh-CN" altLang="en-US" sz="22400" b="1" i="1" kern="1200" dirty="0">
                <a:solidFill>
                  <a:schemeClr val="bg1">
                    <a:lumMod val="95000"/>
                    <a:alpha val="8884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0841379" y="9836672"/>
            <a:ext cx="4763811" cy="6828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486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目录标题</a:t>
            </a:r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10841379" y="11027766"/>
            <a:ext cx="4323334" cy="454331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374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17929520" y="8034429"/>
            <a:ext cx="4763811" cy="2594133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8000"/>
              </a:lnSpc>
              <a:spcBef>
                <a:spcPts val="2805"/>
              </a:spcBef>
              <a:buFont typeface="Arial" panose="020B0604020202020204" pitchFamily="34" charset="0"/>
              <a:buNone/>
              <a:defRPr kumimoji="1" lang="zh-CN" altLang="en-US" sz="22400" b="1" i="1" kern="1200" dirty="0">
                <a:solidFill>
                  <a:schemeClr val="bg1">
                    <a:lumMod val="95000"/>
                    <a:alpha val="8884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17929512" y="9836672"/>
            <a:ext cx="4763811" cy="6828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486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目录标题</a:t>
            </a:r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7929512" y="11027766"/>
            <a:ext cx="4323334" cy="454331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374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</a:p>
        </p:txBody>
      </p:sp>
      <p:sp>
        <p:nvSpPr>
          <p:cNvPr id="33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25017642" y="8034429"/>
            <a:ext cx="4763811" cy="2594133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8000"/>
              </a:lnSpc>
              <a:spcBef>
                <a:spcPts val="2805"/>
              </a:spcBef>
              <a:buFont typeface="Arial" panose="020B0604020202020204" pitchFamily="34" charset="0"/>
              <a:buNone/>
              <a:defRPr kumimoji="1" lang="zh-CN" altLang="en-US" sz="22400" b="1" i="1" kern="1200" dirty="0">
                <a:solidFill>
                  <a:schemeClr val="bg1">
                    <a:lumMod val="95000"/>
                    <a:alpha val="8884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4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25017633" y="9836672"/>
            <a:ext cx="4763811" cy="6828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4860" b="1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目录标题</a:t>
            </a:r>
          </a:p>
        </p:txBody>
      </p:sp>
      <p:sp>
        <p:nvSpPr>
          <p:cNvPr id="35" name="文本占位符 5"/>
          <p:cNvSpPr>
            <a:spLocks noGrp="1"/>
          </p:cNvSpPr>
          <p:nvPr>
            <p:ph type="body" sz="quarter" idx="21" hasCustomPrompt="1"/>
          </p:nvPr>
        </p:nvSpPr>
        <p:spPr>
          <a:xfrm>
            <a:off x="25017633" y="11027766"/>
            <a:ext cx="4323334" cy="454331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374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684" y="1268850"/>
            <a:ext cx="6480981" cy="11798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正文（单语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37600" cy="195072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612055" y="4375111"/>
            <a:ext cx="30913492" cy="137898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5"/>
              </a:spcBef>
              <a:buFontTx/>
              <a:buNone/>
              <a:defRPr sz="522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1280160" indent="0">
              <a:buFontTx/>
              <a:buNone/>
              <a:defRPr sz="59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2560320" indent="0">
              <a:buFontTx/>
              <a:buNone/>
              <a:defRPr sz="522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3840480" indent="0">
              <a:buFontTx/>
              <a:buNone/>
              <a:defRPr sz="44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5120640" indent="0">
              <a:buFontTx/>
              <a:buNone/>
              <a:defRPr sz="392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kumimoji="1" lang="zh-CN" altLang="en-US" dirty="0"/>
              <a:t>单击此处添加正文内容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12055" y="987039"/>
            <a:ext cx="15335905" cy="1167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746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单击此处添加正文标题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37600" cy="1950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_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37600" cy="195072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6925449"/>
            <a:ext cx="34137600" cy="10905230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4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37600" cy="1950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6" y="0"/>
            <a:ext cx="34131933" cy="1950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137600" cy="19507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（单语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" y="0"/>
            <a:ext cx="34126714" cy="195072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" y="0"/>
            <a:ext cx="34126714" cy="19507200"/>
          </a:xfrm>
          <a:prstGeom prst="rect">
            <a:avLst/>
          </a:prstGeom>
        </p:spPr>
      </p:pic>
      <p:sp>
        <p:nvSpPr>
          <p:cNvPr id="13" name="文本占位符 1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6667733"/>
            <a:ext cx="34137600" cy="2521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>
              <a:buFontTx/>
              <a:buNone/>
              <a:defRPr sz="1788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1276350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marL="2553335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marL="3829685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marL="5107940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kumimoji="1" lang="zh-CN" altLang="en-US" dirty="0"/>
              <a:t>单击此处添加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标题</a:t>
            </a:r>
          </a:p>
        </p:txBody>
      </p:sp>
      <p:sp>
        <p:nvSpPr>
          <p:cNvPr id="11" name="文本占位符 1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" y="10347355"/>
            <a:ext cx="34143360" cy="6303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608330" rtl="0" eaLnBrk="1" latinLnBrk="0" hangingPunct="1">
              <a:buFontTx/>
              <a:buNone/>
              <a:defRPr kumimoji="1" lang="zh-CN" altLang="en-US" sz="4465" kern="1200" spc="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76350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marL="2553335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marL="3829685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marL="5107940" indent="0">
              <a:buFontTx/>
              <a:buNone/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kumimoji="1" lang="zh-CN" altLang="en-US" dirty="0"/>
              <a:t>单击此处添加汇报人信息及汇报时间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80" y="1125493"/>
            <a:ext cx="8381556" cy="1475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" y="0"/>
            <a:ext cx="34126714" cy="19507200"/>
          </a:xfrm>
          <a:prstGeom prst="rect">
            <a:avLst/>
          </a:prstGeom>
        </p:spPr>
      </p:pic>
      <p:sp>
        <p:nvSpPr>
          <p:cNvPr id="26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193731" y="8040064"/>
            <a:ext cx="4763811" cy="2594133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8000"/>
              </a:lnSpc>
              <a:spcBef>
                <a:spcPts val="2805"/>
              </a:spcBef>
              <a:buFont typeface="Arial" panose="020B0604020202020204" pitchFamily="34" charset="0"/>
              <a:buNone/>
              <a:defRPr kumimoji="1" lang="zh-CN" altLang="en-US" sz="22400" b="1" i="1" kern="1200" dirty="0">
                <a:solidFill>
                  <a:schemeClr val="bg1">
                    <a:lumMod val="95000"/>
                    <a:alpha val="4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1" hasCustomPrompt="1"/>
          </p:nvPr>
        </p:nvSpPr>
        <p:spPr>
          <a:xfrm>
            <a:off x="4193722" y="9842307"/>
            <a:ext cx="4763811" cy="6828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486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目录标题</a:t>
            </a:r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4193725" y="11033401"/>
            <a:ext cx="4323334" cy="454331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374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10841387" y="8034429"/>
            <a:ext cx="4763811" cy="2594133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8000"/>
              </a:lnSpc>
              <a:spcBef>
                <a:spcPts val="2805"/>
              </a:spcBef>
              <a:buFont typeface="Arial" panose="020B0604020202020204" pitchFamily="34" charset="0"/>
              <a:buNone/>
              <a:defRPr kumimoji="1" lang="zh-CN" altLang="en-US" sz="22400" b="1" i="1" kern="1200" dirty="0">
                <a:solidFill>
                  <a:schemeClr val="bg1">
                    <a:lumMod val="95000"/>
                    <a:alpha val="4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0841379" y="9836672"/>
            <a:ext cx="4763811" cy="6828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486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目录标题</a:t>
            </a:r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10841379" y="11027766"/>
            <a:ext cx="4323334" cy="454331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374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17929520" y="8034429"/>
            <a:ext cx="4763811" cy="2594133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8000"/>
              </a:lnSpc>
              <a:spcBef>
                <a:spcPts val="2805"/>
              </a:spcBef>
              <a:buFont typeface="Arial" panose="020B0604020202020204" pitchFamily="34" charset="0"/>
              <a:buNone/>
              <a:defRPr kumimoji="1" lang="zh-CN" altLang="en-US" sz="22400" b="1" i="1" kern="1200" dirty="0">
                <a:solidFill>
                  <a:schemeClr val="bg1">
                    <a:lumMod val="95000"/>
                    <a:alpha val="4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7" hasCustomPrompt="1"/>
          </p:nvPr>
        </p:nvSpPr>
        <p:spPr>
          <a:xfrm>
            <a:off x="17929512" y="9836672"/>
            <a:ext cx="4763811" cy="6828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486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目录标题</a:t>
            </a:r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17929512" y="11027766"/>
            <a:ext cx="4323334" cy="454331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374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</a:p>
        </p:txBody>
      </p:sp>
      <p:sp>
        <p:nvSpPr>
          <p:cNvPr id="33" name="文本占位符 3"/>
          <p:cNvSpPr>
            <a:spLocks noGrp="1"/>
          </p:cNvSpPr>
          <p:nvPr>
            <p:ph type="body" sz="quarter" idx="19" hasCustomPrompt="1"/>
          </p:nvPr>
        </p:nvSpPr>
        <p:spPr>
          <a:xfrm>
            <a:off x="25017642" y="8034429"/>
            <a:ext cx="4763811" cy="2594133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8000"/>
              </a:lnSpc>
              <a:spcBef>
                <a:spcPts val="2805"/>
              </a:spcBef>
              <a:buFont typeface="Arial" panose="020B0604020202020204" pitchFamily="34" charset="0"/>
              <a:buNone/>
              <a:defRPr kumimoji="1" lang="zh-CN" altLang="en-US" sz="22400" b="1" i="1" kern="1200" dirty="0">
                <a:solidFill>
                  <a:schemeClr val="bg1">
                    <a:lumMod val="95000"/>
                    <a:alpha val="4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4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25017633" y="9836672"/>
            <a:ext cx="4763811" cy="6828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486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目录标题</a:t>
            </a:r>
          </a:p>
        </p:txBody>
      </p:sp>
      <p:sp>
        <p:nvSpPr>
          <p:cNvPr id="35" name="文本占位符 5"/>
          <p:cNvSpPr>
            <a:spLocks noGrp="1"/>
          </p:cNvSpPr>
          <p:nvPr>
            <p:ph type="body" sz="quarter" idx="21" hasCustomPrompt="1"/>
          </p:nvPr>
        </p:nvSpPr>
        <p:spPr>
          <a:xfrm>
            <a:off x="25017633" y="11027766"/>
            <a:ext cx="4323334" cy="454331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280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1" lang="zh-CN" altLang="en-US" sz="374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1280160" indent="0">
              <a:buFontTx/>
              <a:buNone/>
              <a:defRPr/>
            </a:lvl2pPr>
            <a:lvl3pPr marL="2560320" indent="0">
              <a:buFontTx/>
              <a:buNone/>
              <a:defRPr/>
            </a:lvl3pPr>
            <a:lvl4pPr marL="3840480" indent="0">
              <a:buFontTx/>
              <a:buNone/>
              <a:defRPr/>
            </a:lvl4pPr>
            <a:lvl5pPr marL="512064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单击此处添加目录标题描述</a:t>
            </a: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4052" y="1280942"/>
            <a:ext cx="6440123" cy="1133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（单语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6" y="0"/>
            <a:ext cx="34131933" cy="195072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612055" y="4375111"/>
            <a:ext cx="30913492" cy="137898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5"/>
              </a:spcBef>
              <a:buFontTx/>
              <a:buNone/>
              <a:defRPr sz="522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1280160" indent="0">
              <a:buFontTx/>
              <a:buNone/>
              <a:defRPr sz="59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2pPr>
            <a:lvl3pPr marL="2560320" indent="0">
              <a:buFontTx/>
              <a:buNone/>
              <a:defRPr sz="522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3pPr>
            <a:lvl4pPr marL="3840480" indent="0">
              <a:buFontTx/>
              <a:buNone/>
              <a:defRPr sz="448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4pPr>
            <a:lvl5pPr marL="5120640" indent="0">
              <a:buFontTx/>
              <a:buNone/>
              <a:defRPr sz="392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kumimoji="1" lang="zh-CN" altLang="en-US" dirty="0"/>
              <a:t>单击此处添加正文内容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12055" y="987039"/>
            <a:ext cx="15335905" cy="1167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746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单击此处添加正文标题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（单语言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" y="0"/>
            <a:ext cx="34126714" cy="195072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2173A"/>
            </a:gs>
            <a:gs pos="100000">
              <a:srgbClr val="0D113D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1pPr>
      <a:lvl2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2pPr>
      <a:lvl3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3pPr>
      <a:lvl4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4pPr>
      <a:lvl5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5pPr>
      <a:lvl6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6pPr>
      <a:lvl7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7pPr>
      <a:lvl8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8pPr>
      <a:lvl9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FZLanTingHeiS-B-GB"/>
          <a:ea typeface="FZLanTingHeiS-B-GB"/>
          <a:cs typeface="FZLanTingHeiS-B-GB"/>
          <a:sym typeface="FZLanTingHeiS-B-GB"/>
        </a:defRPr>
      </a:lvl9pPr>
    </p:titleStyle>
    <p:bodyStyle>
      <a:lvl1pPr marL="391160" marR="0" indent="-39116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1pPr>
      <a:lvl2pPr marL="856615" marR="0" indent="-60452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2pPr>
      <a:lvl3pPr marL="1223645" marR="0" indent="-72009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3pPr>
      <a:lvl4pPr marL="159575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4pPr>
      <a:lvl5pPr marL="184721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5pPr>
      <a:lvl6pPr marL="209931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6pPr>
      <a:lvl7pPr marL="235140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7pPr>
      <a:lvl8pPr marL="260350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8pPr>
      <a:lvl9pPr marL="285496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FZLanTingHeiS-R-GB"/>
        </a:defRPr>
      </a:lvl9pPr>
    </p:bodyStyle>
    <p:otherStyle>
      <a:lvl1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1pPr>
      <a:lvl2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2pPr>
      <a:lvl3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3pPr>
      <a:lvl4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4pPr>
      <a:lvl5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5pPr>
      <a:lvl6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6pPr>
      <a:lvl7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7pPr>
      <a:lvl8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8pPr>
      <a:lvl9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FZLanTingHeiS-R-GB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</p:sldLayoutIdLst>
  <p:txStyles>
    <p:titleStyle>
      <a:lvl1pPr algn="l" defTabSz="2560320" rtl="0" eaLnBrk="1" latinLnBrk="0" hangingPunct="1">
        <a:lnSpc>
          <a:spcPct val="90000"/>
        </a:lnSpc>
        <a:spcBef>
          <a:spcPct val="0"/>
        </a:spcBef>
        <a:buNone/>
        <a:defRPr sz="12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0080" indent="-640080" algn="l" defTabSz="2560320" rtl="0" eaLnBrk="1" latinLnBrk="0" hangingPunct="1">
        <a:lnSpc>
          <a:spcPct val="90000"/>
        </a:lnSpc>
        <a:spcBef>
          <a:spcPts val="2805"/>
        </a:spcBef>
        <a:buFont typeface="Arial" panose="020B0604020202020204" pitchFamily="34" charset="0"/>
        <a:buChar char="•"/>
        <a:defRPr sz="784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2pPr>
      <a:lvl3pPr marL="320040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448056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4pPr>
      <a:lvl5pPr marL="576072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5pPr>
      <a:lvl6pPr marL="704088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6pPr>
      <a:lvl7pPr marL="832104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8pPr>
      <a:lvl9pPr marL="1088136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8016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56032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4pPr>
      <a:lvl5pPr marL="512064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5pPr>
      <a:lvl6pPr marL="640080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6pPr>
      <a:lvl7pPr marL="768096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7pPr>
      <a:lvl8pPr marL="896112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8pPr>
      <a:lvl9pPr marL="1024128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</p:sldLayoutIdLst>
  <p:txStyles>
    <p:titleStyle>
      <a:lvl1pPr algn="l" defTabSz="2560320" rtl="0" eaLnBrk="1" latinLnBrk="0" hangingPunct="1">
        <a:lnSpc>
          <a:spcPct val="90000"/>
        </a:lnSpc>
        <a:spcBef>
          <a:spcPct val="0"/>
        </a:spcBef>
        <a:buNone/>
        <a:defRPr sz="12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0080" indent="-640080" algn="l" defTabSz="2560320" rtl="0" eaLnBrk="1" latinLnBrk="0" hangingPunct="1">
        <a:lnSpc>
          <a:spcPct val="90000"/>
        </a:lnSpc>
        <a:spcBef>
          <a:spcPts val="2805"/>
        </a:spcBef>
        <a:buFont typeface="Arial" panose="020B0604020202020204" pitchFamily="34" charset="0"/>
        <a:buChar char="•"/>
        <a:defRPr sz="784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2pPr>
      <a:lvl3pPr marL="320040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448056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4pPr>
      <a:lvl5pPr marL="576072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5pPr>
      <a:lvl6pPr marL="704088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6pPr>
      <a:lvl7pPr marL="832104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8pPr>
      <a:lvl9pPr marL="10881360" indent="-640080" algn="l" defTabSz="2560320" rtl="0" eaLnBrk="1" latinLnBrk="0" hangingPunct="1">
        <a:lnSpc>
          <a:spcPct val="90000"/>
        </a:lnSpc>
        <a:spcBef>
          <a:spcPts val="1405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8016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56032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4pPr>
      <a:lvl5pPr marL="512064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5pPr>
      <a:lvl6pPr marL="640080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6pPr>
      <a:lvl7pPr marL="768096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7pPr>
      <a:lvl8pPr marL="896112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8pPr>
      <a:lvl9pPr marL="1024128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chart" Target="../charts/chart1.xml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600" y="0"/>
            <a:ext cx="34675200" cy="19504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37415" y="7817400"/>
            <a:ext cx="18621857" cy="158995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algn="l"/>
            <a:r>
              <a:rPr lang="zh-CN" altLang="en-US" sz="100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基于</a:t>
            </a:r>
            <a:r>
              <a:rPr lang="en-US" altLang="zh-CN" sz="10000" b="1" dirty="0" err="1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eBPF</a:t>
            </a:r>
            <a:r>
              <a:rPr lang="zh-CN" altLang="en-US" sz="100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</a:rPr>
              <a:t>的高性能带宽管理实践</a:t>
            </a:r>
            <a:endParaRPr kumimoji="0" lang="en-US" altLang="zh-CN" sz="10000" b="1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Source Han Sans CN" charset="-122"/>
              <a:ea typeface="Source Han Sans CN" charset="-122"/>
              <a:cs typeface="Source Han Sans CN" charset="-122"/>
              <a:sym typeface="FZLanTingHeiS-R-GB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37415" y="10450189"/>
            <a:ext cx="4667716" cy="9743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Han Sans CN Medium" charset="-122"/>
                <a:ea typeface="Source Han Sans CN Medium" charset="-122"/>
                <a:cs typeface="Source Han Sans CN Medium" charset="-122"/>
                <a:sym typeface="FZLanTingHeiS-R-GB"/>
              </a:rPr>
              <a:t>演讲人：高伟</a:t>
            </a:r>
            <a:endParaRPr kumimoji="0" lang="en-US" altLang="zh-CN" sz="60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ource Han Sans CN Medium" charset="-122"/>
              <a:ea typeface="Source Han Sans CN Medium" charset="-122"/>
              <a:cs typeface="Source Han Sans CN Medium" charset="-122"/>
              <a:sym typeface="FZLanTingHeiS-R-GB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37415" y="11723860"/>
            <a:ext cx="12169770" cy="7435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algn="l"/>
            <a:r>
              <a:rPr kumimoji="0" lang="zh-CN" altLang="en-US" sz="450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Source Han Sans CN Medium" charset="-122"/>
                <a:ea typeface="Source Han Sans CN Medium" charset="-122"/>
                <a:cs typeface="Source Han Sans CN Medium" charset="-122"/>
                <a:sym typeface="FZLanTingHeiS-R-GB"/>
              </a:rPr>
              <a:t>演讲人职位：</a:t>
            </a:r>
            <a:r>
              <a:rPr lang="zh-CN" altLang="en-US" sz="4500" dirty="0">
                <a:latin typeface="Source Han Sans CN Medium" charset="-122"/>
                <a:ea typeface="Source Han Sans CN Medium" charset="-122"/>
                <a:cs typeface="Source Han Sans CN Medium" charset="-122"/>
              </a:rPr>
              <a:t>大华大数据研究院云计算研发总监</a:t>
            </a:r>
            <a:endParaRPr kumimoji="0" lang="en-US" altLang="zh-CN" sz="45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Source Han Sans CN Medium" charset="-122"/>
              <a:ea typeface="Source Han Sans CN Medium" charset="-122"/>
              <a:cs typeface="Source Han Sans CN Medium" charset="-122"/>
              <a:sym typeface="FZLanTingHeiS-R-GB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用算力跨越空间"/>
          <p:cNvSpPr txBox="1"/>
          <p:nvPr/>
        </p:nvSpPr>
        <p:spPr>
          <a:xfrm>
            <a:off x="-8874598" y="1616879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技术效果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2117796" y="4576958"/>
            <a:ext cx="12801600" cy="10394020"/>
            <a:chOff x="7486668" y="645483"/>
            <a:chExt cx="4572000" cy="3712151"/>
          </a:xfrm>
        </p:grpSpPr>
        <p:sp>
          <p:nvSpPr>
            <p:cNvPr id="54" name="矩形 53"/>
            <p:cNvSpPr/>
            <p:nvPr/>
          </p:nvSpPr>
          <p:spPr>
            <a:xfrm>
              <a:off x="7731394" y="645483"/>
              <a:ext cx="4327274" cy="2638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5268595">
                <a:lnSpc>
                  <a:spcPct val="120000"/>
                </a:lnSpc>
              </a:pPr>
              <a:r>
                <a:rPr lang="zh-CN" altLang="en-US" sz="3500" dirty="0">
                  <a:solidFill>
                    <a:schemeClr val="tx1"/>
                  </a:solidFill>
                  <a:latin typeface="微软雅黑" panose="020B0503020204020204" charset="-122"/>
                  <a:ea typeface="Source Han Sans CN" charset="-122"/>
                </a:rPr>
                <a:t>视频流多业务并发场景，相比传统方案时延</a:t>
              </a:r>
              <a:r>
                <a:rPr lang="zh-CN" altLang="en-US" sz="3500" b="1" dirty="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latin typeface="Source Han Sans CN" charset="-122"/>
                  <a:ea typeface="Source Han Sans CN" charset="-122"/>
                  <a:cs typeface="Source Han Sans CN" charset="-122"/>
                  <a:sym typeface="FZLanTingHeiS-B-GB"/>
                </a:rPr>
                <a:t>降低</a:t>
              </a:r>
              <a:r>
                <a:rPr lang="en-US" altLang="zh-CN" sz="3500" b="1" dirty="0">
                  <a:gradFill flip="none" rotWithShape="1">
                    <a:gsLst>
                      <a:gs pos="0">
                        <a:srgbClr val="FFE68D"/>
                      </a:gs>
                      <a:gs pos="100000">
                        <a:srgbClr val="FFC156"/>
                      </a:gs>
                    </a:gsLst>
                    <a:lin ang="3600000" scaled="0"/>
                  </a:gradFill>
                  <a:latin typeface="Source Han Sans CN" charset="-122"/>
                  <a:ea typeface="Source Han Sans CN" charset="-122"/>
                  <a:cs typeface="Source Han Sans CN" charset="-122"/>
                  <a:sym typeface="FZLanTingHeiS-B-GB"/>
                </a:rPr>
                <a:t>50%</a:t>
              </a:r>
            </a:p>
          </p:txBody>
        </p:sp>
        <p:graphicFrame>
          <p:nvGraphicFramePr>
            <p:cNvPr id="55" name="图表 54"/>
            <p:cNvGraphicFramePr/>
            <p:nvPr/>
          </p:nvGraphicFramePr>
          <p:xfrm>
            <a:off x="7486668" y="1614434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56" name="矩形 55"/>
          <p:cNvSpPr/>
          <p:nvPr/>
        </p:nvSpPr>
        <p:spPr>
          <a:xfrm>
            <a:off x="17602200" y="4576596"/>
            <a:ext cx="12116367" cy="652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5268595">
              <a:lnSpc>
                <a:spcPct val="120000"/>
              </a:lnSpc>
            </a:pPr>
            <a:r>
              <a:rPr lang="zh-CN" altLang="en-US" sz="3500" dirty="0">
                <a:solidFill>
                  <a:schemeClr val="tx1"/>
                </a:solidFill>
                <a:latin typeface="微软雅黑" panose="020B0503020204020204" charset="-122"/>
                <a:ea typeface="Source Han Sans CN" charset="-122"/>
              </a:rPr>
              <a:t>容器部署密度</a:t>
            </a:r>
            <a:r>
              <a:rPr lang="zh-CN" altLang="en-US" sz="35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提升</a:t>
            </a:r>
            <a:r>
              <a:rPr lang="en-US" altLang="zh-CN" sz="35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50%</a:t>
            </a:r>
            <a:r>
              <a:rPr lang="zh-CN" altLang="en-US" sz="3500" dirty="0">
                <a:solidFill>
                  <a:schemeClr val="tx1"/>
                </a:solidFill>
                <a:latin typeface="微软雅黑" panose="020B0503020204020204" charset="-122"/>
                <a:ea typeface="Source Han Sans CN" charset="-122"/>
              </a:rPr>
              <a:t>，总资源</a:t>
            </a:r>
            <a:r>
              <a:rPr lang="zh-CN" altLang="en-US" sz="35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节省</a:t>
            </a:r>
            <a:r>
              <a:rPr lang="en-US" altLang="zh-CN" sz="35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  <a:sym typeface="FZLanTingHeiS-B-GB"/>
              </a:rPr>
              <a:t>30%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17602200" y="7738992"/>
            <a:ext cx="14226499" cy="5031391"/>
            <a:chOff x="17987051" y="8549190"/>
            <a:chExt cx="11748160" cy="4104926"/>
          </a:xfrm>
        </p:grpSpPr>
        <p:sp>
          <p:nvSpPr>
            <p:cNvPr id="58" name="矩形 57"/>
            <p:cNvSpPr/>
            <p:nvPr/>
          </p:nvSpPr>
          <p:spPr>
            <a:xfrm>
              <a:off x="25967281" y="8885482"/>
              <a:ext cx="692042" cy="745145"/>
            </a:xfrm>
            <a:prstGeom prst="rect">
              <a:avLst/>
            </a:prstGeom>
            <a:solidFill>
              <a:srgbClr val="FFC000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26859742" y="8885482"/>
              <a:ext cx="692042" cy="745145"/>
            </a:xfrm>
            <a:prstGeom prst="rect">
              <a:avLst/>
            </a:prstGeom>
            <a:solidFill>
              <a:srgbClr val="FFC000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7752202" y="8885482"/>
              <a:ext cx="692042" cy="745145"/>
            </a:xfrm>
            <a:prstGeom prst="rect">
              <a:avLst/>
            </a:prstGeom>
            <a:solidFill>
              <a:srgbClr val="FFC000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8644659" y="8885482"/>
              <a:ext cx="692042" cy="745145"/>
            </a:xfrm>
            <a:prstGeom prst="rect">
              <a:avLst/>
            </a:prstGeom>
            <a:solidFill>
              <a:srgbClr val="FFC000"/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62" name="箭头: 右 22"/>
            <p:cNvSpPr/>
            <p:nvPr/>
          </p:nvSpPr>
          <p:spPr>
            <a:xfrm rot="17442828" flipV="1">
              <a:off x="22981915" y="9931987"/>
              <a:ext cx="1758425" cy="1434490"/>
            </a:xfrm>
            <a:custGeom>
              <a:avLst/>
              <a:gdLst>
                <a:gd name="connsiteX0" fmla="*/ 0 w 1209675"/>
                <a:gd name="connsiteY0" fmla="*/ 108347 h 433387"/>
                <a:gd name="connsiteX1" fmla="*/ 992982 w 1209675"/>
                <a:gd name="connsiteY1" fmla="*/ 108347 h 433387"/>
                <a:gd name="connsiteX2" fmla="*/ 992982 w 1209675"/>
                <a:gd name="connsiteY2" fmla="*/ 0 h 433387"/>
                <a:gd name="connsiteX3" fmla="*/ 1209675 w 1209675"/>
                <a:gd name="connsiteY3" fmla="*/ 216694 h 433387"/>
                <a:gd name="connsiteX4" fmla="*/ 992982 w 1209675"/>
                <a:gd name="connsiteY4" fmla="*/ 433387 h 433387"/>
                <a:gd name="connsiteX5" fmla="*/ 992982 w 1209675"/>
                <a:gd name="connsiteY5" fmla="*/ 325040 h 433387"/>
                <a:gd name="connsiteX6" fmla="*/ 0 w 1209675"/>
                <a:gd name="connsiteY6" fmla="*/ 325040 h 433387"/>
                <a:gd name="connsiteX7" fmla="*/ 0 w 1209675"/>
                <a:gd name="connsiteY7" fmla="*/ 108347 h 433387"/>
                <a:gd name="connsiteX0-1" fmla="*/ 0 w 1209675"/>
                <a:gd name="connsiteY0-2" fmla="*/ 108347 h 763190"/>
                <a:gd name="connsiteX1-3" fmla="*/ 992982 w 1209675"/>
                <a:gd name="connsiteY1-4" fmla="*/ 108347 h 763190"/>
                <a:gd name="connsiteX2-5" fmla="*/ 992982 w 1209675"/>
                <a:gd name="connsiteY2-6" fmla="*/ 0 h 763190"/>
                <a:gd name="connsiteX3-7" fmla="*/ 1209675 w 1209675"/>
                <a:gd name="connsiteY3-8" fmla="*/ 216694 h 763190"/>
                <a:gd name="connsiteX4-9" fmla="*/ 992982 w 1209675"/>
                <a:gd name="connsiteY4-10" fmla="*/ 433387 h 763190"/>
                <a:gd name="connsiteX5-11" fmla="*/ 992982 w 1209675"/>
                <a:gd name="connsiteY5-12" fmla="*/ 325040 h 763190"/>
                <a:gd name="connsiteX6-13" fmla="*/ 228600 w 1209675"/>
                <a:gd name="connsiteY6-14" fmla="*/ 763190 h 763190"/>
                <a:gd name="connsiteX7-15" fmla="*/ 0 w 1209675"/>
                <a:gd name="connsiteY7-16" fmla="*/ 108347 h 763190"/>
                <a:gd name="connsiteX0-17" fmla="*/ 50800 w 981075"/>
                <a:gd name="connsiteY0-18" fmla="*/ 457597 h 763190"/>
                <a:gd name="connsiteX1-19" fmla="*/ 764382 w 981075"/>
                <a:gd name="connsiteY1-20" fmla="*/ 108347 h 763190"/>
                <a:gd name="connsiteX2-21" fmla="*/ 764382 w 981075"/>
                <a:gd name="connsiteY2-22" fmla="*/ 0 h 763190"/>
                <a:gd name="connsiteX3-23" fmla="*/ 981075 w 981075"/>
                <a:gd name="connsiteY3-24" fmla="*/ 216694 h 763190"/>
                <a:gd name="connsiteX4-25" fmla="*/ 764382 w 981075"/>
                <a:gd name="connsiteY4-26" fmla="*/ 433387 h 763190"/>
                <a:gd name="connsiteX5-27" fmla="*/ 764382 w 981075"/>
                <a:gd name="connsiteY5-28" fmla="*/ 325040 h 763190"/>
                <a:gd name="connsiteX6-29" fmla="*/ 0 w 981075"/>
                <a:gd name="connsiteY6-30" fmla="*/ 763190 h 763190"/>
                <a:gd name="connsiteX7-31" fmla="*/ 50800 w 981075"/>
                <a:gd name="connsiteY7-32" fmla="*/ 457597 h 763190"/>
                <a:gd name="connsiteX0-33" fmla="*/ 0 w 981075"/>
                <a:gd name="connsiteY0-34" fmla="*/ 763190 h 763190"/>
                <a:gd name="connsiteX1-35" fmla="*/ 764382 w 981075"/>
                <a:gd name="connsiteY1-36" fmla="*/ 108347 h 763190"/>
                <a:gd name="connsiteX2-37" fmla="*/ 764382 w 981075"/>
                <a:gd name="connsiteY2-38" fmla="*/ 0 h 763190"/>
                <a:gd name="connsiteX3-39" fmla="*/ 981075 w 981075"/>
                <a:gd name="connsiteY3-40" fmla="*/ 216694 h 763190"/>
                <a:gd name="connsiteX4-41" fmla="*/ 764382 w 981075"/>
                <a:gd name="connsiteY4-42" fmla="*/ 433387 h 763190"/>
                <a:gd name="connsiteX5-43" fmla="*/ 764382 w 981075"/>
                <a:gd name="connsiteY5-44" fmla="*/ 325040 h 763190"/>
                <a:gd name="connsiteX6-45" fmla="*/ 0 w 981075"/>
                <a:gd name="connsiteY6-46" fmla="*/ 763190 h 763190"/>
                <a:gd name="connsiteX0-47" fmla="*/ 0 w 981075"/>
                <a:gd name="connsiteY0-48" fmla="*/ 763190 h 763190"/>
                <a:gd name="connsiteX1-49" fmla="*/ 764382 w 981075"/>
                <a:gd name="connsiteY1-50" fmla="*/ 108347 h 763190"/>
                <a:gd name="connsiteX2-51" fmla="*/ 764382 w 981075"/>
                <a:gd name="connsiteY2-52" fmla="*/ 0 h 763190"/>
                <a:gd name="connsiteX3-53" fmla="*/ 981075 w 981075"/>
                <a:gd name="connsiteY3-54" fmla="*/ 216694 h 763190"/>
                <a:gd name="connsiteX4-55" fmla="*/ 764382 w 981075"/>
                <a:gd name="connsiteY4-56" fmla="*/ 433387 h 763190"/>
                <a:gd name="connsiteX5-57" fmla="*/ 764382 w 981075"/>
                <a:gd name="connsiteY5-58" fmla="*/ 325040 h 763190"/>
                <a:gd name="connsiteX6-59" fmla="*/ 0 w 981075"/>
                <a:gd name="connsiteY6-60" fmla="*/ 763190 h 763190"/>
                <a:gd name="connsiteX0-61" fmla="*/ 0 w 966788"/>
                <a:gd name="connsiteY0-62" fmla="*/ 1041796 h 1041796"/>
                <a:gd name="connsiteX1-63" fmla="*/ 750095 w 966788"/>
                <a:gd name="connsiteY1-64" fmla="*/ 108347 h 1041796"/>
                <a:gd name="connsiteX2-65" fmla="*/ 750095 w 966788"/>
                <a:gd name="connsiteY2-66" fmla="*/ 0 h 1041796"/>
                <a:gd name="connsiteX3-67" fmla="*/ 966788 w 966788"/>
                <a:gd name="connsiteY3-68" fmla="*/ 216694 h 1041796"/>
                <a:gd name="connsiteX4-69" fmla="*/ 750095 w 966788"/>
                <a:gd name="connsiteY4-70" fmla="*/ 433387 h 1041796"/>
                <a:gd name="connsiteX5-71" fmla="*/ 750095 w 966788"/>
                <a:gd name="connsiteY5-72" fmla="*/ 325040 h 1041796"/>
                <a:gd name="connsiteX6-73" fmla="*/ 0 w 966788"/>
                <a:gd name="connsiteY6-74" fmla="*/ 1041796 h 1041796"/>
                <a:gd name="connsiteX0-75" fmla="*/ 0 w 966788"/>
                <a:gd name="connsiteY0-76" fmla="*/ 1041796 h 1041796"/>
                <a:gd name="connsiteX1-77" fmla="*/ 750095 w 966788"/>
                <a:gd name="connsiteY1-78" fmla="*/ 108347 h 1041796"/>
                <a:gd name="connsiteX2-79" fmla="*/ 750095 w 966788"/>
                <a:gd name="connsiteY2-80" fmla="*/ 0 h 1041796"/>
                <a:gd name="connsiteX3-81" fmla="*/ 966788 w 966788"/>
                <a:gd name="connsiteY3-82" fmla="*/ 216694 h 1041796"/>
                <a:gd name="connsiteX4-83" fmla="*/ 750095 w 966788"/>
                <a:gd name="connsiteY4-84" fmla="*/ 433387 h 1041796"/>
                <a:gd name="connsiteX5-85" fmla="*/ 750095 w 966788"/>
                <a:gd name="connsiteY5-86" fmla="*/ 325040 h 1041796"/>
                <a:gd name="connsiteX6-87" fmla="*/ 0 w 966788"/>
                <a:gd name="connsiteY6-88" fmla="*/ 1041796 h 1041796"/>
                <a:gd name="connsiteX0-89" fmla="*/ 0 w 966788"/>
                <a:gd name="connsiteY0-90" fmla="*/ 1041796 h 1041796"/>
                <a:gd name="connsiteX1-91" fmla="*/ 750095 w 966788"/>
                <a:gd name="connsiteY1-92" fmla="*/ 108347 h 1041796"/>
                <a:gd name="connsiteX2-93" fmla="*/ 750095 w 966788"/>
                <a:gd name="connsiteY2-94" fmla="*/ 0 h 1041796"/>
                <a:gd name="connsiteX3-95" fmla="*/ 966788 w 966788"/>
                <a:gd name="connsiteY3-96" fmla="*/ 216694 h 1041796"/>
                <a:gd name="connsiteX4-97" fmla="*/ 750095 w 966788"/>
                <a:gd name="connsiteY4-98" fmla="*/ 433387 h 1041796"/>
                <a:gd name="connsiteX5-99" fmla="*/ 750095 w 966788"/>
                <a:gd name="connsiteY5-100" fmla="*/ 325040 h 1041796"/>
                <a:gd name="connsiteX6-101" fmla="*/ 0 w 966788"/>
                <a:gd name="connsiteY6-102" fmla="*/ 1041796 h 1041796"/>
                <a:gd name="connsiteX0-103" fmla="*/ 0 w 966788"/>
                <a:gd name="connsiteY0-104" fmla="*/ 1041796 h 1041796"/>
                <a:gd name="connsiteX1-105" fmla="*/ 750095 w 966788"/>
                <a:gd name="connsiteY1-106" fmla="*/ 108347 h 1041796"/>
                <a:gd name="connsiteX2-107" fmla="*/ 750095 w 966788"/>
                <a:gd name="connsiteY2-108" fmla="*/ 0 h 1041796"/>
                <a:gd name="connsiteX3-109" fmla="*/ 966788 w 966788"/>
                <a:gd name="connsiteY3-110" fmla="*/ 216694 h 1041796"/>
                <a:gd name="connsiteX4-111" fmla="*/ 750095 w 966788"/>
                <a:gd name="connsiteY4-112" fmla="*/ 433387 h 1041796"/>
                <a:gd name="connsiteX5-113" fmla="*/ 750095 w 966788"/>
                <a:gd name="connsiteY5-114" fmla="*/ 325040 h 1041796"/>
                <a:gd name="connsiteX6-115" fmla="*/ 0 w 966788"/>
                <a:gd name="connsiteY6-116" fmla="*/ 1041796 h 1041796"/>
                <a:gd name="connsiteX0-117" fmla="*/ 0 w 966788"/>
                <a:gd name="connsiteY0-118" fmla="*/ 1041796 h 1041796"/>
                <a:gd name="connsiteX1-119" fmla="*/ 750095 w 966788"/>
                <a:gd name="connsiteY1-120" fmla="*/ 108347 h 1041796"/>
                <a:gd name="connsiteX2-121" fmla="*/ 750095 w 966788"/>
                <a:gd name="connsiteY2-122" fmla="*/ 0 h 1041796"/>
                <a:gd name="connsiteX3-123" fmla="*/ 966788 w 966788"/>
                <a:gd name="connsiteY3-124" fmla="*/ 216694 h 1041796"/>
                <a:gd name="connsiteX4-125" fmla="*/ 750095 w 966788"/>
                <a:gd name="connsiteY4-126" fmla="*/ 433387 h 1041796"/>
                <a:gd name="connsiteX5-127" fmla="*/ 750095 w 966788"/>
                <a:gd name="connsiteY5-128" fmla="*/ 325040 h 1041796"/>
                <a:gd name="connsiteX6-129" fmla="*/ 0 w 966788"/>
                <a:gd name="connsiteY6-130" fmla="*/ 1041796 h 1041796"/>
                <a:gd name="connsiteX0-131" fmla="*/ 0 w 966788"/>
                <a:gd name="connsiteY0-132" fmla="*/ 1041796 h 1041796"/>
                <a:gd name="connsiteX1-133" fmla="*/ 750095 w 966788"/>
                <a:gd name="connsiteY1-134" fmla="*/ 108347 h 1041796"/>
                <a:gd name="connsiteX2-135" fmla="*/ 750095 w 966788"/>
                <a:gd name="connsiteY2-136" fmla="*/ 0 h 1041796"/>
                <a:gd name="connsiteX3-137" fmla="*/ 966788 w 966788"/>
                <a:gd name="connsiteY3-138" fmla="*/ 216694 h 1041796"/>
                <a:gd name="connsiteX4-139" fmla="*/ 750095 w 966788"/>
                <a:gd name="connsiteY4-140" fmla="*/ 433387 h 1041796"/>
                <a:gd name="connsiteX5-141" fmla="*/ 750095 w 966788"/>
                <a:gd name="connsiteY5-142" fmla="*/ 325040 h 1041796"/>
                <a:gd name="connsiteX6-143" fmla="*/ 0 w 966788"/>
                <a:gd name="connsiteY6-144" fmla="*/ 1041796 h 1041796"/>
                <a:gd name="connsiteX0-145" fmla="*/ 861 w 967649"/>
                <a:gd name="connsiteY0-146" fmla="*/ 1041796 h 1041796"/>
                <a:gd name="connsiteX1-147" fmla="*/ 750956 w 967649"/>
                <a:gd name="connsiteY1-148" fmla="*/ 108347 h 1041796"/>
                <a:gd name="connsiteX2-149" fmla="*/ 750956 w 967649"/>
                <a:gd name="connsiteY2-150" fmla="*/ 0 h 1041796"/>
                <a:gd name="connsiteX3-151" fmla="*/ 967649 w 967649"/>
                <a:gd name="connsiteY3-152" fmla="*/ 216694 h 1041796"/>
                <a:gd name="connsiteX4-153" fmla="*/ 750956 w 967649"/>
                <a:gd name="connsiteY4-154" fmla="*/ 433387 h 1041796"/>
                <a:gd name="connsiteX5-155" fmla="*/ 750956 w 967649"/>
                <a:gd name="connsiteY5-156" fmla="*/ 325040 h 1041796"/>
                <a:gd name="connsiteX6-157" fmla="*/ 861 w 967649"/>
                <a:gd name="connsiteY6-158" fmla="*/ 1041796 h 10417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67649" h="1041796">
                  <a:moveTo>
                    <a:pt x="861" y="1041796"/>
                  </a:moveTo>
                  <a:cubicBezTo>
                    <a:pt x="-25333" y="263921"/>
                    <a:pt x="553312" y="133746"/>
                    <a:pt x="750956" y="108347"/>
                  </a:cubicBezTo>
                  <a:lnTo>
                    <a:pt x="750956" y="0"/>
                  </a:lnTo>
                  <a:lnTo>
                    <a:pt x="967649" y="216694"/>
                  </a:lnTo>
                  <a:lnTo>
                    <a:pt x="750956" y="433387"/>
                  </a:lnTo>
                  <a:lnTo>
                    <a:pt x="750956" y="325040"/>
                  </a:lnTo>
                  <a:cubicBezTo>
                    <a:pt x="396149" y="359171"/>
                    <a:pt x="110399" y="564752"/>
                    <a:pt x="861" y="1041796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 cmpd="sng" algn="ctr">
              <a:gradFill>
                <a:gsLst>
                  <a:gs pos="0">
                    <a:srgbClr val="E75400">
                      <a:alpha val="0"/>
                    </a:srgbClr>
                  </a:gs>
                  <a:gs pos="100000">
                    <a:srgbClr val="F3D757">
                      <a:alpha val="84000"/>
                    </a:srgbClr>
                  </a:gs>
                </a:gsLst>
                <a:lin ang="0" scaled="0"/>
              </a:gradFill>
              <a:prstDash val="solid"/>
              <a:miter lim="800000"/>
            </a:ln>
            <a:effectLst/>
          </p:spPr>
          <p:txBody>
            <a:bodyPr rtlCol="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defTabSz="2560320" hangingPunct="1">
                <a:defRPr/>
              </a:pPr>
              <a:endParaRPr lang="zh-CN" altLang="en-US" sz="5600">
                <a:solidFill>
                  <a:schemeClr val="tx1"/>
                </a:solidFill>
                <a:ea typeface="Source Han Sans CN" charset="-122"/>
                <a:cs typeface="+mn-lt"/>
                <a:sym typeface="微软雅黑" panose="020B050302020402020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7987051" y="8549190"/>
              <a:ext cx="4249729" cy="4104926"/>
            </a:xfrm>
            <a:prstGeom prst="rect">
              <a:avLst/>
            </a:prstGeom>
            <a:noFill/>
            <a:ln w="3175" cap="flat">
              <a:solidFill>
                <a:schemeClr val="bg2">
                  <a:lumMod val="60000"/>
                  <a:lumOff val="4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25485482" y="8549190"/>
              <a:ext cx="4249729" cy="4104926"/>
            </a:xfrm>
            <a:prstGeom prst="rect">
              <a:avLst/>
            </a:prstGeom>
            <a:noFill/>
            <a:ln w="3175" cap="flat">
              <a:solidFill>
                <a:schemeClr val="bg2">
                  <a:lumMod val="60000"/>
                  <a:lumOff val="4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18427204" y="11475927"/>
              <a:ext cx="3369420" cy="745144"/>
              <a:chOff x="8134294" y="5691036"/>
              <a:chExt cx="1023458" cy="196846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8134294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8405378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8676462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8947545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8427204" y="10549204"/>
              <a:ext cx="3369420" cy="745144"/>
              <a:chOff x="8134294" y="5691036"/>
              <a:chExt cx="1023458" cy="196846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8134294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8405378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8676462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8947545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25970409" y="10761430"/>
              <a:ext cx="3369420" cy="745144"/>
              <a:chOff x="8134294" y="5691036"/>
              <a:chExt cx="1023458" cy="196846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8134294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8405378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8676462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8947545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25970409" y="9834707"/>
              <a:ext cx="3369420" cy="745144"/>
              <a:chOff x="8134294" y="5691036"/>
              <a:chExt cx="1023458" cy="196846"/>
            </a:xfrm>
            <a:solidFill>
              <a:srgbClr val="FFC000"/>
            </a:solidFill>
          </p:grpSpPr>
          <p:sp>
            <p:nvSpPr>
              <p:cNvPr id="74" name="矩形 73"/>
              <p:cNvSpPr/>
              <p:nvPr/>
            </p:nvSpPr>
            <p:spPr>
              <a:xfrm>
                <a:off x="8134294" y="5691036"/>
                <a:ext cx="210207" cy="196846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8405378" y="5691036"/>
                <a:ext cx="210207" cy="196846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8676462" y="5691036"/>
                <a:ext cx="210207" cy="196846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8947545" y="5691036"/>
                <a:ext cx="210207" cy="196846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25970409" y="11647607"/>
              <a:ext cx="3369420" cy="745144"/>
              <a:chOff x="8134294" y="5691036"/>
              <a:chExt cx="1023458" cy="196846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8134294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8405378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8676462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8947545" y="5691036"/>
                <a:ext cx="210207" cy="19684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  <a:noAutofit/>
              </a:bodyPr>
              <a:lstStyle/>
              <a:p>
                <a:pPr defTabSz="3287395"/>
                <a:endParaRPr lang="zh-CN" altLang="en-US" sz="5040" kern="1200" dirty="0" err="1">
                  <a:solidFill>
                    <a:schemeClr val="tx1"/>
                  </a:solidFill>
                  <a:ea typeface="Source Han Sans CN" charset="-122"/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用算力跨越空间"/>
          <p:cNvSpPr txBox="1"/>
          <p:nvPr/>
        </p:nvSpPr>
        <p:spPr>
          <a:xfrm>
            <a:off x="3927002" y="8852326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开放进取 合作共赢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图表 114"/>
          <p:cNvGraphicFramePr/>
          <p:nvPr/>
        </p:nvGraphicFramePr>
        <p:xfrm>
          <a:off x="2533633" y="4610946"/>
          <a:ext cx="29402797" cy="11595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5" name="梯形 64"/>
          <p:cNvSpPr/>
          <p:nvPr/>
        </p:nvSpPr>
        <p:spPr>
          <a:xfrm>
            <a:off x="1520350" y="15315251"/>
            <a:ext cx="31086460" cy="1883582"/>
          </a:xfrm>
          <a:prstGeom prst="trapezoid">
            <a:avLst>
              <a:gd name="adj" fmla="val 94163"/>
            </a:avLst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13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4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20"/>
          </a:p>
        </p:txBody>
      </p:sp>
      <p:sp>
        <p:nvSpPr>
          <p:cNvPr id="66" name="梯形 65"/>
          <p:cNvSpPr/>
          <p:nvPr/>
        </p:nvSpPr>
        <p:spPr>
          <a:xfrm>
            <a:off x="1595465" y="14991795"/>
            <a:ext cx="31283101" cy="1411228"/>
          </a:xfrm>
          <a:prstGeom prst="trapezoid">
            <a:avLst>
              <a:gd name="adj" fmla="val 92444"/>
            </a:avLst>
          </a:prstGeom>
          <a:gradFill>
            <a:gsLst>
              <a:gs pos="0">
                <a:schemeClr val="bg1">
                  <a:alpha val="12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gradFill>
              <a:gsLst>
                <a:gs pos="1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620"/>
          </a:p>
        </p:txBody>
      </p:sp>
      <p:sp>
        <p:nvSpPr>
          <p:cNvPr id="91" name="文本框 90"/>
          <p:cNvSpPr txBox="1"/>
          <p:nvPr/>
        </p:nvSpPr>
        <p:spPr>
          <a:xfrm>
            <a:off x="31465333" y="13587130"/>
            <a:ext cx="80628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单位：亿元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679930" y="16569394"/>
            <a:ext cx="29225927" cy="662830"/>
            <a:chOff x="957118" y="5298334"/>
            <a:chExt cx="10437831" cy="236725"/>
          </a:xfrm>
        </p:grpSpPr>
        <p:sp>
          <p:nvSpPr>
            <p:cNvPr id="62" name="文本框 70"/>
            <p:cNvSpPr txBox="1"/>
            <p:nvPr/>
          </p:nvSpPr>
          <p:spPr>
            <a:xfrm>
              <a:off x="1428792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2002</a:t>
              </a:r>
            </a:p>
          </p:txBody>
        </p:sp>
        <p:sp>
          <p:nvSpPr>
            <p:cNvPr id="63" name="文本框 55"/>
            <p:cNvSpPr txBox="1"/>
            <p:nvPr/>
          </p:nvSpPr>
          <p:spPr>
            <a:xfrm>
              <a:off x="957118" y="5298334"/>
              <a:ext cx="568184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2001</a:t>
              </a:r>
            </a:p>
          </p:txBody>
        </p:sp>
        <p:sp>
          <p:nvSpPr>
            <p:cNvPr id="69" name="文本框 71"/>
            <p:cNvSpPr txBox="1"/>
            <p:nvPr/>
          </p:nvSpPr>
          <p:spPr>
            <a:xfrm>
              <a:off x="1883661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2003</a:t>
              </a:r>
            </a:p>
          </p:txBody>
        </p:sp>
        <p:sp>
          <p:nvSpPr>
            <p:cNvPr id="96" name="文本框 72"/>
            <p:cNvSpPr txBox="1"/>
            <p:nvPr/>
          </p:nvSpPr>
          <p:spPr>
            <a:xfrm>
              <a:off x="2338530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2004</a:t>
              </a:r>
            </a:p>
          </p:txBody>
        </p:sp>
        <p:sp>
          <p:nvSpPr>
            <p:cNvPr id="97" name="文本框 73"/>
            <p:cNvSpPr txBox="1"/>
            <p:nvPr/>
          </p:nvSpPr>
          <p:spPr>
            <a:xfrm>
              <a:off x="2793399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2005</a:t>
              </a:r>
            </a:p>
          </p:txBody>
        </p:sp>
        <p:sp>
          <p:nvSpPr>
            <p:cNvPr id="98" name="文本框 74"/>
            <p:cNvSpPr txBox="1"/>
            <p:nvPr/>
          </p:nvSpPr>
          <p:spPr>
            <a:xfrm>
              <a:off x="3248268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2006</a:t>
              </a:r>
            </a:p>
          </p:txBody>
        </p:sp>
        <p:sp>
          <p:nvSpPr>
            <p:cNvPr id="99" name="文本框 80"/>
            <p:cNvSpPr txBox="1"/>
            <p:nvPr/>
          </p:nvSpPr>
          <p:spPr>
            <a:xfrm>
              <a:off x="3703137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2007</a:t>
              </a:r>
            </a:p>
          </p:txBody>
        </p:sp>
        <p:sp>
          <p:nvSpPr>
            <p:cNvPr id="100" name="文本框 81"/>
            <p:cNvSpPr txBox="1"/>
            <p:nvPr/>
          </p:nvSpPr>
          <p:spPr>
            <a:xfrm>
              <a:off x="4158006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2008</a:t>
              </a:r>
            </a:p>
          </p:txBody>
        </p:sp>
        <p:sp>
          <p:nvSpPr>
            <p:cNvPr id="101" name="文本框 88"/>
            <p:cNvSpPr txBox="1"/>
            <p:nvPr/>
          </p:nvSpPr>
          <p:spPr>
            <a:xfrm>
              <a:off x="4612875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2009</a:t>
              </a:r>
            </a:p>
          </p:txBody>
        </p:sp>
        <p:sp>
          <p:nvSpPr>
            <p:cNvPr id="102" name="文本框 89"/>
            <p:cNvSpPr txBox="1"/>
            <p:nvPr/>
          </p:nvSpPr>
          <p:spPr>
            <a:xfrm>
              <a:off x="5067744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2010</a:t>
              </a:r>
            </a:p>
          </p:txBody>
        </p:sp>
        <p:sp>
          <p:nvSpPr>
            <p:cNvPr id="103" name="文本框 90"/>
            <p:cNvSpPr txBox="1"/>
            <p:nvPr/>
          </p:nvSpPr>
          <p:spPr>
            <a:xfrm>
              <a:off x="5522613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2011</a:t>
              </a:r>
            </a:p>
          </p:txBody>
        </p:sp>
        <p:sp>
          <p:nvSpPr>
            <p:cNvPr id="104" name="文本框 91"/>
            <p:cNvSpPr txBox="1"/>
            <p:nvPr/>
          </p:nvSpPr>
          <p:spPr>
            <a:xfrm>
              <a:off x="5977482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2012</a:t>
              </a:r>
            </a:p>
          </p:txBody>
        </p:sp>
        <p:sp>
          <p:nvSpPr>
            <p:cNvPr id="105" name="文本框 92"/>
            <p:cNvSpPr txBox="1"/>
            <p:nvPr/>
          </p:nvSpPr>
          <p:spPr>
            <a:xfrm>
              <a:off x="6432351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2013</a:t>
              </a:r>
            </a:p>
          </p:txBody>
        </p:sp>
        <p:sp>
          <p:nvSpPr>
            <p:cNvPr id="106" name="文本框 93"/>
            <p:cNvSpPr txBox="1"/>
            <p:nvPr/>
          </p:nvSpPr>
          <p:spPr>
            <a:xfrm>
              <a:off x="6887220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600" kern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algn="ctr" defTabSz="119380"/>
              <a:r>
                <a:rPr lang="en-US" altLang="zh-CN" sz="224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2014</a:t>
              </a:r>
            </a:p>
          </p:txBody>
        </p:sp>
        <p:sp>
          <p:nvSpPr>
            <p:cNvPr id="107" name="文本框 94"/>
            <p:cNvSpPr txBox="1"/>
            <p:nvPr/>
          </p:nvSpPr>
          <p:spPr>
            <a:xfrm>
              <a:off x="7342089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2015</a:t>
              </a:r>
            </a:p>
          </p:txBody>
        </p:sp>
        <p:sp>
          <p:nvSpPr>
            <p:cNvPr id="108" name="文本框 143"/>
            <p:cNvSpPr txBox="1"/>
            <p:nvPr/>
          </p:nvSpPr>
          <p:spPr>
            <a:xfrm>
              <a:off x="7796958" y="5298334"/>
              <a:ext cx="55137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2016</a:t>
              </a:r>
            </a:p>
          </p:txBody>
        </p:sp>
        <p:sp>
          <p:nvSpPr>
            <p:cNvPr id="109" name="文本框 143"/>
            <p:cNvSpPr txBox="1"/>
            <p:nvPr/>
          </p:nvSpPr>
          <p:spPr>
            <a:xfrm>
              <a:off x="8251827" y="5298334"/>
              <a:ext cx="519821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2017</a:t>
              </a:r>
            </a:p>
          </p:txBody>
        </p:sp>
        <p:sp>
          <p:nvSpPr>
            <p:cNvPr id="110" name="文本框 143"/>
            <p:cNvSpPr txBox="1"/>
            <p:nvPr/>
          </p:nvSpPr>
          <p:spPr>
            <a:xfrm>
              <a:off x="8675138" y="5298334"/>
              <a:ext cx="56006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2018</a:t>
              </a:r>
            </a:p>
          </p:txBody>
        </p:sp>
        <p:sp>
          <p:nvSpPr>
            <p:cNvPr id="111" name="文本框 143"/>
            <p:cNvSpPr txBox="1"/>
            <p:nvPr/>
          </p:nvSpPr>
          <p:spPr>
            <a:xfrm>
              <a:off x="9138697" y="5298334"/>
              <a:ext cx="563009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2019</a:t>
              </a:r>
            </a:p>
          </p:txBody>
        </p:sp>
        <p:sp>
          <p:nvSpPr>
            <p:cNvPr id="112" name="文本框 143"/>
            <p:cNvSpPr txBox="1"/>
            <p:nvPr/>
          </p:nvSpPr>
          <p:spPr>
            <a:xfrm>
              <a:off x="9605196" y="5298334"/>
              <a:ext cx="519821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2020</a:t>
              </a:r>
            </a:p>
          </p:txBody>
        </p:sp>
        <p:sp>
          <p:nvSpPr>
            <p:cNvPr id="113" name="文本框 143"/>
            <p:cNvSpPr txBox="1"/>
            <p:nvPr/>
          </p:nvSpPr>
          <p:spPr>
            <a:xfrm>
              <a:off x="10028507" y="5298334"/>
              <a:ext cx="519821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2021</a:t>
              </a:r>
            </a:p>
          </p:txBody>
        </p:sp>
        <p:sp>
          <p:nvSpPr>
            <p:cNvPr id="114" name="文本框 143"/>
            <p:cNvSpPr txBox="1"/>
            <p:nvPr/>
          </p:nvSpPr>
          <p:spPr>
            <a:xfrm>
              <a:off x="10451818" y="5298334"/>
              <a:ext cx="519821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2022</a:t>
              </a:r>
            </a:p>
          </p:txBody>
        </p:sp>
        <p:sp>
          <p:nvSpPr>
            <p:cNvPr id="59" name="文本框 143"/>
            <p:cNvSpPr txBox="1"/>
            <p:nvPr/>
          </p:nvSpPr>
          <p:spPr>
            <a:xfrm>
              <a:off x="10875128" y="5303738"/>
              <a:ext cx="519821" cy="231321"/>
            </a:xfrm>
            <a:prstGeom prst="rect">
              <a:avLst/>
            </a:prstGeom>
            <a:noFill/>
          </p:spPr>
          <p:txBody>
            <a:bodyPr wrap="square" lIns="100799" tIns="100799" rIns="100799" bIns="100799" rtlCol="0">
              <a:spAutoFit/>
            </a:bodyPr>
            <a:lstStyle/>
            <a:p>
              <a:pPr algn="ctr" defTabSz="119380">
                <a:lnSpc>
                  <a:spcPct val="130000"/>
                </a:lnSpc>
              </a:pPr>
              <a:r>
                <a:rPr lang="en-US" altLang="zh-CN" sz="2240" kern="16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2023</a:t>
              </a: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2107224" y="4807719"/>
            <a:ext cx="20803224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262255">
              <a:lnSpc>
                <a:spcPct val="200000"/>
              </a:lnSpc>
              <a:buClr>
                <a:srgbClr val="C00000"/>
              </a:buClr>
              <a:buSzPct val="70000"/>
            </a:pPr>
            <a:r>
              <a:rPr lang="en-US" altLang="zh-CN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• 2023</a:t>
            </a:r>
            <a:r>
              <a:rPr lang="zh-CN" altLang="en-US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年度，实现营业收入</a:t>
            </a:r>
            <a:r>
              <a:rPr lang="en-US" altLang="zh-CN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322.18</a:t>
            </a:r>
            <a:r>
              <a:rPr lang="zh-CN" altLang="en-US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亿元</a:t>
            </a:r>
            <a:r>
              <a:rPr lang="zh-CN" altLang="en-US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，同比增长</a:t>
            </a:r>
            <a:r>
              <a:rPr lang="en-US" altLang="zh-CN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5.41%</a:t>
            </a:r>
            <a:r>
              <a:rPr lang="zh-CN" altLang="en-US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；归母净利润</a:t>
            </a:r>
            <a:r>
              <a:rPr lang="en-US" altLang="zh-CN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73.62</a:t>
            </a:r>
            <a:r>
              <a:rPr lang="zh-CN" altLang="en-US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亿元</a:t>
            </a:r>
            <a:r>
              <a:rPr lang="zh-CN" altLang="en-US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，同比增长</a:t>
            </a:r>
            <a:r>
              <a:rPr lang="en-US" altLang="zh-CN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216.73%</a:t>
            </a:r>
          </a:p>
          <a:p>
            <a:pPr marR="262255">
              <a:lnSpc>
                <a:spcPct val="200000"/>
              </a:lnSpc>
              <a:buClr>
                <a:srgbClr val="C00000"/>
              </a:buClr>
              <a:buSzPct val="70000"/>
            </a:pPr>
            <a:r>
              <a:rPr lang="en-US" altLang="zh-CN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• </a:t>
            </a:r>
            <a:r>
              <a:rPr lang="zh-CN" altLang="en-US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聚焦核心能力建设，</a:t>
            </a:r>
            <a:r>
              <a:rPr lang="en-US" altLang="zh-CN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2023</a:t>
            </a:r>
            <a:r>
              <a:rPr lang="zh-CN" altLang="en-US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年研发持续保持高投入：</a:t>
            </a:r>
            <a:r>
              <a:rPr lang="en-US" altLang="zh-CN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39.67 </a:t>
            </a:r>
            <a:r>
              <a:rPr lang="zh-CN" altLang="en-US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亿元</a:t>
            </a:r>
            <a:r>
              <a:rPr lang="zh-CN" altLang="en-US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，上市以来，累计研发投入 </a:t>
            </a:r>
            <a:r>
              <a:rPr lang="en-US" altLang="zh-CN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254.19</a:t>
            </a:r>
            <a:r>
              <a:rPr lang="zh-CN" altLang="en-US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亿元</a:t>
            </a:r>
            <a:endParaRPr lang="en-US" altLang="zh-CN" sz="336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R="262255">
              <a:lnSpc>
                <a:spcPct val="200000"/>
              </a:lnSpc>
              <a:buClr>
                <a:schemeClr val="bg1"/>
              </a:buClr>
              <a:buSzPct val="70000"/>
            </a:pPr>
            <a:r>
              <a:rPr lang="en-US" altLang="zh-CN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• </a:t>
            </a:r>
            <a:r>
              <a:rPr lang="zh-CN" altLang="en-US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公司成立以来，收入年均复合增长率 </a:t>
            </a:r>
            <a:r>
              <a:rPr lang="en-US" altLang="zh-CN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44.54%</a:t>
            </a:r>
            <a:r>
              <a:rPr lang="zh-CN" altLang="en-US" sz="336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，净利润年复合增长率 </a:t>
            </a:r>
            <a:r>
              <a:rPr lang="en-US" altLang="zh-CN" sz="336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51.17%</a:t>
            </a:r>
          </a:p>
        </p:txBody>
      </p:sp>
      <p:sp>
        <p:nvSpPr>
          <p:cNvPr id="34" name="Freeform 11"/>
          <p:cNvSpPr/>
          <p:nvPr/>
        </p:nvSpPr>
        <p:spPr bwMode="auto">
          <a:xfrm>
            <a:off x="3240647" y="2586672"/>
            <a:ext cx="2235461" cy="669144"/>
          </a:xfrm>
          <a:custGeom>
            <a:avLst/>
            <a:gdLst>
              <a:gd name="T0" fmla="*/ 676 w 754"/>
              <a:gd name="T1" fmla="*/ 195 h 225"/>
              <a:gd name="T2" fmla="*/ 714 w 754"/>
              <a:gd name="T3" fmla="*/ 214 h 225"/>
              <a:gd name="T4" fmla="*/ 754 w 754"/>
              <a:gd name="T5" fmla="*/ 222 h 225"/>
              <a:gd name="T6" fmla="*/ 475 w 754"/>
              <a:gd name="T7" fmla="*/ 224 h 225"/>
              <a:gd name="T8" fmla="*/ 0 w 754"/>
              <a:gd name="T9" fmla="*/ 222 h 225"/>
              <a:gd name="T10" fmla="*/ 319 w 754"/>
              <a:gd name="T11" fmla="*/ 23 h 225"/>
              <a:gd name="T12" fmla="*/ 395 w 754"/>
              <a:gd name="T13" fmla="*/ 0 h 225"/>
              <a:gd name="T14" fmla="*/ 676 w 754"/>
              <a:gd name="T15" fmla="*/ 19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54" h="225">
                <a:moveTo>
                  <a:pt x="676" y="195"/>
                </a:moveTo>
                <a:cubicBezTo>
                  <a:pt x="688" y="203"/>
                  <a:pt x="701" y="210"/>
                  <a:pt x="714" y="214"/>
                </a:cubicBezTo>
                <a:cubicBezTo>
                  <a:pt x="727" y="219"/>
                  <a:pt x="740" y="222"/>
                  <a:pt x="754" y="222"/>
                </a:cubicBezTo>
                <a:cubicBezTo>
                  <a:pt x="628" y="222"/>
                  <a:pt x="601" y="225"/>
                  <a:pt x="475" y="224"/>
                </a:cubicBezTo>
                <a:cubicBezTo>
                  <a:pt x="349" y="224"/>
                  <a:pt x="0" y="222"/>
                  <a:pt x="0" y="222"/>
                </a:cubicBezTo>
                <a:cubicBezTo>
                  <a:pt x="173" y="222"/>
                  <a:pt x="224" y="82"/>
                  <a:pt x="319" y="23"/>
                </a:cubicBezTo>
                <a:cubicBezTo>
                  <a:pt x="342" y="9"/>
                  <a:pt x="365" y="0"/>
                  <a:pt x="395" y="0"/>
                </a:cubicBezTo>
                <a:cubicBezTo>
                  <a:pt x="506" y="0"/>
                  <a:pt x="586" y="138"/>
                  <a:pt x="676" y="1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5040"/>
          </a:p>
        </p:txBody>
      </p:sp>
      <p:sp>
        <p:nvSpPr>
          <p:cNvPr id="35" name="Freeform 12"/>
          <p:cNvSpPr/>
          <p:nvPr/>
        </p:nvSpPr>
        <p:spPr bwMode="auto">
          <a:xfrm>
            <a:off x="4403675" y="2872023"/>
            <a:ext cx="1464140" cy="383793"/>
          </a:xfrm>
          <a:custGeom>
            <a:avLst/>
            <a:gdLst>
              <a:gd name="T0" fmla="*/ 69 w 494"/>
              <a:gd name="T1" fmla="*/ 126 h 129"/>
              <a:gd name="T2" fmla="*/ 279 w 494"/>
              <a:gd name="T3" fmla="*/ 0 h 129"/>
              <a:gd name="T4" fmla="*/ 494 w 494"/>
              <a:gd name="T5" fmla="*/ 124 h 129"/>
              <a:gd name="T6" fmla="*/ 69 w 494"/>
              <a:gd name="T7" fmla="*/ 126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4" h="129">
                <a:moveTo>
                  <a:pt x="69" y="126"/>
                </a:moveTo>
                <a:cubicBezTo>
                  <a:pt x="137" y="126"/>
                  <a:pt x="188" y="0"/>
                  <a:pt x="279" y="0"/>
                </a:cubicBezTo>
                <a:cubicBezTo>
                  <a:pt x="371" y="0"/>
                  <a:pt x="406" y="129"/>
                  <a:pt x="494" y="124"/>
                </a:cubicBezTo>
                <a:cubicBezTo>
                  <a:pt x="494" y="124"/>
                  <a:pt x="0" y="126"/>
                  <a:pt x="69" y="126"/>
                </a:cubicBezTo>
                <a:close/>
              </a:path>
            </a:pathLst>
          </a:custGeom>
          <a:gradFill>
            <a:gsLst>
              <a:gs pos="0">
                <a:srgbClr val="D5D5D5"/>
              </a:gs>
              <a:gs pos="81000">
                <a:srgbClr val="8F8F91"/>
              </a:gs>
            </a:gsLst>
            <a:lin ang="3000000" scaled="0"/>
          </a:gra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5040"/>
          </a:p>
        </p:txBody>
      </p:sp>
      <p:sp>
        <p:nvSpPr>
          <p:cNvPr id="36" name="矩形 35"/>
          <p:cNvSpPr/>
          <p:nvPr/>
        </p:nvSpPr>
        <p:spPr>
          <a:xfrm>
            <a:off x="1542416" y="788599"/>
            <a:ext cx="2460993" cy="246721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40"/>
          </a:p>
        </p:txBody>
      </p:sp>
      <p:sp>
        <p:nvSpPr>
          <p:cNvPr id="37" name="文本框 36"/>
          <p:cNvSpPr txBox="1"/>
          <p:nvPr/>
        </p:nvSpPr>
        <p:spPr>
          <a:xfrm>
            <a:off x="1617249" y="886703"/>
            <a:ext cx="2251060" cy="215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72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关于大华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849880" y="9488805"/>
            <a:ext cx="3823335" cy="1502410"/>
            <a:chOff x="3452" y="13319"/>
            <a:chExt cx="6021" cy="2366"/>
          </a:xfrm>
        </p:grpSpPr>
        <p:sp>
          <p:nvSpPr>
            <p:cNvPr id="3" name="object 15"/>
            <p:cNvSpPr txBox="1"/>
            <p:nvPr/>
          </p:nvSpPr>
          <p:spPr>
            <a:xfrm>
              <a:off x="5047" y="13648"/>
              <a:ext cx="4427" cy="175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230</a:t>
              </a:r>
              <a:r>
                <a:rPr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00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+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名</a:t>
              </a:r>
              <a:endParaRPr sz="3200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ct val="125000"/>
                </a:lnSpc>
                <a:spcBef>
                  <a:spcPts val="65"/>
                </a:spcBef>
              </a:pP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公司员工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2" y="13319"/>
              <a:ext cx="2271" cy="2366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1296937" y="9489025"/>
            <a:ext cx="3928290" cy="1502452"/>
            <a:chOff x="7155932" y="2706956"/>
            <a:chExt cx="1402961" cy="536590"/>
          </a:xfrm>
        </p:grpSpPr>
        <p:sp>
          <p:nvSpPr>
            <p:cNvPr id="38" name="object 19"/>
            <p:cNvSpPr txBox="1"/>
            <p:nvPr/>
          </p:nvSpPr>
          <p:spPr>
            <a:xfrm>
              <a:off x="7562320" y="2792739"/>
              <a:ext cx="996573" cy="3517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3175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69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个海外</a:t>
              </a:r>
            </a:p>
            <a:p>
              <a:pPr marR="3175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分子公司</a:t>
              </a: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5932" y="2706956"/>
              <a:ext cx="515126" cy="536590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2867072" y="11826332"/>
            <a:ext cx="3658875" cy="1502452"/>
            <a:chOff x="9697777" y="2714738"/>
            <a:chExt cx="1306741" cy="536590"/>
          </a:xfrm>
        </p:grpSpPr>
        <p:sp>
          <p:nvSpPr>
            <p:cNvPr id="41" name="object 10"/>
            <p:cNvSpPr txBox="1"/>
            <p:nvPr/>
          </p:nvSpPr>
          <p:spPr>
            <a:xfrm>
              <a:off x="10072221" y="2804667"/>
              <a:ext cx="932297" cy="3986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9700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+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个</a:t>
              </a:r>
              <a:endParaRPr lang="zh-CN" altLang="en-US" sz="3200" baseline="30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>
                <a:lnSpc>
                  <a:spcPct val="125000"/>
                </a:lnSpc>
                <a:spcBef>
                  <a:spcPts val="65"/>
                </a:spcBef>
              </a:pP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申请专利</a:t>
              </a: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97777" y="2714738"/>
              <a:ext cx="515126" cy="536590"/>
            </a:xfrm>
            <a:prstGeom prst="rect">
              <a:avLst/>
            </a:prstGeom>
          </p:spPr>
        </p:pic>
      </p:grpSp>
      <p:grpSp>
        <p:nvGrpSpPr>
          <p:cNvPr id="43" name="组合 42"/>
          <p:cNvGrpSpPr/>
          <p:nvPr/>
        </p:nvGrpSpPr>
        <p:grpSpPr>
          <a:xfrm>
            <a:off x="15225648" y="9489025"/>
            <a:ext cx="4197530" cy="1502452"/>
            <a:chOff x="7155932" y="3769166"/>
            <a:chExt cx="1499118" cy="536590"/>
          </a:xfrm>
        </p:grpSpPr>
        <p:sp>
          <p:nvSpPr>
            <p:cNvPr id="44" name="object 36"/>
            <p:cNvSpPr txBox="1"/>
            <p:nvPr/>
          </p:nvSpPr>
          <p:spPr>
            <a:xfrm>
              <a:off x="7572751" y="3860201"/>
              <a:ext cx="1082299" cy="3517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lvl="0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180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 +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个覆盖</a:t>
              </a:r>
            </a:p>
            <a:p>
              <a:pPr lvl="0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国家和地区</a:t>
              </a: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55932" y="3769166"/>
              <a:ext cx="515126" cy="536590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7205995" y="9489025"/>
            <a:ext cx="3622528" cy="1502452"/>
            <a:chOff x="9697777" y="3289939"/>
            <a:chExt cx="1293760" cy="536590"/>
          </a:xfrm>
        </p:grpSpPr>
        <p:sp>
          <p:nvSpPr>
            <p:cNvPr id="47" name="object 18"/>
            <p:cNvSpPr txBox="1"/>
            <p:nvPr/>
          </p:nvSpPr>
          <p:spPr>
            <a:xfrm>
              <a:off x="10142524" y="3382354"/>
              <a:ext cx="849013" cy="3517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200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+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国内</a:t>
              </a: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办事处</a:t>
              </a: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97777" y="3289939"/>
              <a:ext cx="515126" cy="536590"/>
            </a:xfrm>
            <a:prstGeom prst="rect">
              <a:avLst/>
            </a:prstGeom>
          </p:spPr>
        </p:pic>
      </p:grpSp>
      <p:grpSp>
        <p:nvGrpSpPr>
          <p:cNvPr id="49" name="组合 48"/>
          <p:cNvGrpSpPr/>
          <p:nvPr/>
        </p:nvGrpSpPr>
        <p:grpSpPr>
          <a:xfrm>
            <a:off x="11296937" y="11825984"/>
            <a:ext cx="5094606" cy="1502452"/>
            <a:chOff x="7155932" y="4753638"/>
            <a:chExt cx="1819502" cy="536590"/>
          </a:xfrm>
        </p:grpSpPr>
        <p:sp>
          <p:nvSpPr>
            <p:cNvPr id="52" name="object 8"/>
            <p:cNvSpPr txBox="1"/>
            <p:nvPr/>
          </p:nvSpPr>
          <p:spPr>
            <a:xfrm>
              <a:off x="7487039" y="4796727"/>
              <a:ext cx="1488395" cy="4345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lvl="0"/>
              <a:r>
                <a:rPr lang="en-GB" altLang="zh-CN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No.2</a:t>
              </a:r>
            </a:p>
            <a:p>
              <a:pPr>
                <a:spcBef>
                  <a:spcPts val="65"/>
                </a:spcBef>
              </a:pP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全球市场占有率</a:t>
              </a:r>
              <a:endPara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endParaRPr>
            </a:p>
            <a:p>
              <a:pPr>
                <a:spcBef>
                  <a:spcPts val="65"/>
                </a:spcBef>
              </a:pP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[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民营上市公司全球市场占有率第一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]</a:t>
              </a: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55932" y="4753638"/>
              <a:ext cx="515126" cy="536590"/>
            </a:xfrm>
            <a:prstGeom prst="rect">
              <a:avLst/>
            </a:prstGeom>
          </p:spPr>
        </p:pic>
      </p:grpSp>
      <p:grpSp>
        <p:nvGrpSpPr>
          <p:cNvPr id="54" name="组合 53"/>
          <p:cNvGrpSpPr/>
          <p:nvPr/>
        </p:nvGrpSpPr>
        <p:grpSpPr>
          <a:xfrm>
            <a:off x="7244095" y="11826332"/>
            <a:ext cx="3782702" cy="1502452"/>
            <a:chOff x="9697777" y="3725925"/>
            <a:chExt cx="1350965" cy="536590"/>
          </a:xfrm>
        </p:grpSpPr>
        <p:sp>
          <p:nvSpPr>
            <p:cNvPr id="55" name="object 10"/>
            <p:cNvSpPr txBox="1"/>
            <p:nvPr/>
          </p:nvSpPr>
          <p:spPr>
            <a:xfrm>
              <a:off x="10116445" y="3829687"/>
              <a:ext cx="932297" cy="3517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800</a:t>
              </a:r>
              <a:r>
                <a:rPr lang="en-US" altLang="zh-CN" sz="3200" b="1" baseline="30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+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国际</a:t>
              </a:r>
            </a:p>
            <a:p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rPr>
                <a:t>申请专利</a:t>
              </a: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97777" y="3725925"/>
              <a:ext cx="515126" cy="5365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组合 167"/>
          <p:cNvGrpSpPr/>
          <p:nvPr/>
        </p:nvGrpSpPr>
        <p:grpSpPr>
          <a:xfrm>
            <a:off x="1542416" y="788599"/>
            <a:ext cx="4325398" cy="2467217"/>
            <a:chOff x="550863" y="227214"/>
            <a:chExt cx="1544785" cy="881149"/>
          </a:xfrm>
        </p:grpSpPr>
        <p:grpSp>
          <p:nvGrpSpPr>
            <p:cNvPr id="169" name="组合 168"/>
            <p:cNvGrpSpPr/>
            <p:nvPr/>
          </p:nvGrpSpPr>
          <p:grpSpPr>
            <a:xfrm>
              <a:off x="1157374" y="869383"/>
              <a:ext cx="938274" cy="238980"/>
              <a:chOff x="3996033" y="489526"/>
              <a:chExt cx="938274" cy="238980"/>
            </a:xfrm>
          </p:grpSpPr>
          <p:sp>
            <p:nvSpPr>
              <p:cNvPr id="171" name="Freeform 11"/>
              <p:cNvSpPr/>
              <p:nvPr/>
            </p:nvSpPr>
            <p:spPr bwMode="auto">
              <a:xfrm>
                <a:off x="3996033" y="489526"/>
                <a:ext cx="798379" cy="238980"/>
              </a:xfrm>
              <a:custGeom>
                <a:avLst/>
                <a:gdLst>
                  <a:gd name="T0" fmla="*/ 676 w 754"/>
                  <a:gd name="T1" fmla="*/ 195 h 225"/>
                  <a:gd name="T2" fmla="*/ 714 w 754"/>
                  <a:gd name="T3" fmla="*/ 214 h 225"/>
                  <a:gd name="T4" fmla="*/ 754 w 754"/>
                  <a:gd name="T5" fmla="*/ 222 h 225"/>
                  <a:gd name="T6" fmla="*/ 475 w 754"/>
                  <a:gd name="T7" fmla="*/ 224 h 225"/>
                  <a:gd name="T8" fmla="*/ 0 w 754"/>
                  <a:gd name="T9" fmla="*/ 222 h 225"/>
                  <a:gd name="T10" fmla="*/ 319 w 754"/>
                  <a:gd name="T11" fmla="*/ 23 h 225"/>
                  <a:gd name="T12" fmla="*/ 395 w 754"/>
                  <a:gd name="T13" fmla="*/ 0 h 225"/>
                  <a:gd name="T14" fmla="*/ 676 w 754"/>
                  <a:gd name="T15" fmla="*/ 19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4" h="225">
                    <a:moveTo>
                      <a:pt x="676" y="195"/>
                    </a:moveTo>
                    <a:cubicBezTo>
                      <a:pt x="688" y="203"/>
                      <a:pt x="701" y="210"/>
                      <a:pt x="714" y="214"/>
                    </a:cubicBezTo>
                    <a:cubicBezTo>
                      <a:pt x="727" y="219"/>
                      <a:pt x="740" y="222"/>
                      <a:pt x="754" y="222"/>
                    </a:cubicBezTo>
                    <a:cubicBezTo>
                      <a:pt x="628" y="222"/>
                      <a:pt x="601" y="225"/>
                      <a:pt x="475" y="224"/>
                    </a:cubicBezTo>
                    <a:cubicBezTo>
                      <a:pt x="349" y="224"/>
                      <a:pt x="0" y="222"/>
                      <a:pt x="0" y="222"/>
                    </a:cubicBezTo>
                    <a:cubicBezTo>
                      <a:pt x="173" y="222"/>
                      <a:pt x="224" y="82"/>
                      <a:pt x="319" y="23"/>
                    </a:cubicBezTo>
                    <a:cubicBezTo>
                      <a:pt x="342" y="9"/>
                      <a:pt x="365" y="0"/>
                      <a:pt x="395" y="0"/>
                    </a:cubicBezTo>
                    <a:cubicBezTo>
                      <a:pt x="506" y="0"/>
                      <a:pt x="586" y="138"/>
                      <a:pt x="676" y="19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256031" tIns="128015" rIns="256031" bIns="128015" numCol="1" anchor="t" anchorCtr="0" compatLnSpc="1"/>
              <a:lstStyle/>
              <a:p>
                <a:endParaRPr lang="zh-CN" altLang="en-US" sz="5040"/>
              </a:p>
            </p:txBody>
          </p:sp>
          <p:sp>
            <p:nvSpPr>
              <p:cNvPr id="172" name="Freeform 12"/>
              <p:cNvSpPr/>
              <p:nvPr/>
            </p:nvSpPr>
            <p:spPr bwMode="auto">
              <a:xfrm>
                <a:off x="4411400" y="591437"/>
                <a:ext cx="522907" cy="137069"/>
              </a:xfrm>
              <a:custGeom>
                <a:avLst/>
                <a:gdLst>
                  <a:gd name="T0" fmla="*/ 69 w 494"/>
                  <a:gd name="T1" fmla="*/ 126 h 129"/>
                  <a:gd name="T2" fmla="*/ 279 w 494"/>
                  <a:gd name="T3" fmla="*/ 0 h 129"/>
                  <a:gd name="T4" fmla="*/ 494 w 494"/>
                  <a:gd name="T5" fmla="*/ 124 h 129"/>
                  <a:gd name="T6" fmla="*/ 69 w 494"/>
                  <a:gd name="T7" fmla="*/ 12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94" h="129">
                    <a:moveTo>
                      <a:pt x="69" y="126"/>
                    </a:moveTo>
                    <a:cubicBezTo>
                      <a:pt x="137" y="126"/>
                      <a:pt x="188" y="0"/>
                      <a:pt x="279" y="0"/>
                    </a:cubicBezTo>
                    <a:cubicBezTo>
                      <a:pt x="371" y="0"/>
                      <a:pt x="406" y="129"/>
                      <a:pt x="494" y="124"/>
                    </a:cubicBezTo>
                    <a:cubicBezTo>
                      <a:pt x="494" y="124"/>
                      <a:pt x="0" y="126"/>
                      <a:pt x="69" y="12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5D5D5"/>
                  </a:gs>
                  <a:gs pos="81000">
                    <a:srgbClr val="8F8F91"/>
                  </a:gs>
                </a:gsLst>
                <a:lin ang="3000000" scaled="0"/>
              </a:gradFill>
              <a:ln>
                <a:noFill/>
              </a:ln>
            </p:spPr>
            <p:txBody>
              <a:bodyPr vert="horz" wrap="square" lIns="256031" tIns="128015" rIns="256031" bIns="128015" numCol="1" anchor="t" anchorCtr="0" compatLnSpc="1"/>
              <a:lstStyle/>
              <a:p>
                <a:endParaRPr lang="zh-CN" altLang="en-US" sz="5040"/>
              </a:p>
            </p:txBody>
          </p:sp>
        </p:grpSp>
        <p:sp>
          <p:nvSpPr>
            <p:cNvPr id="170" name="矩形 169"/>
            <p:cNvSpPr/>
            <p:nvPr/>
          </p:nvSpPr>
          <p:spPr>
            <a:xfrm>
              <a:off x="550863" y="227214"/>
              <a:ext cx="878926" cy="88114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040"/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6855663" y="2004726"/>
            <a:ext cx="19617287" cy="1006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476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践行                                             战略，致力打造智慧物联首选品牌</a:t>
            </a:r>
          </a:p>
        </p:txBody>
      </p:sp>
      <p:sp>
        <p:nvSpPr>
          <p:cNvPr id="180" name="圆角矩形 179"/>
          <p:cNvSpPr/>
          <p:nvPr/>
        </p:nvSpPr>
        <p:spPr>
          <a:xfrm rot="10800000">
            <a:off x="20820226" y="6138302"/>
            <a:ext cx="11780941" cy="11900185"/>
          </a:xfrm>
          <a:prstGeom prst="roundRect">
            <a:avLst>
              <a:gd name="adj" fmla="val 0"/>
            </a:avLst>
          </a:prstGeom>
          <a:solidFill>
            <a:srgbClr val="2076F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6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 rot="10800000">
            <a:off x="1644636" y="6184619"/>
            <a:ext cx="5573145" cy="2335572"/>
          </a:xfrm>
          <a:prstGeom prst="roundRect">
            <a:avLst>
              <a:gd name="adj" fmla="val 0"/>
            </a:avLst>
          </a:prstGeom>
          <a:solidFill>
            <a:srgbClr val="2076F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6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上箭头 72"/>
          <p:cNvSpPr/>
          <p:nvPr/>
        </p:nvSpPr>
        <p:spPr>
          <a:xfrm rot="5400000">
            <a:off x="4328761" y="14326414"/>
            <a:ext cx="687966" cy="790373"/>
          </a:xfrm>
          <a:prstGeom prst="up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4000">
                <a:schemeClr val="bg1">
                  <a:alpha val="24000"/>
                </a:schemeClr>
              </a:gs>
            </a:gsLst>
            <a:lin ang="16200000" scaled="0"/>
            <a:tileRect/>
          </a:gradFill>
          <a:ln w="3175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4648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3" name="任意多边形 101"/>
          <p:cNvSpPr/>
          <p:nvPr/>
        </p:nvSpPr>
        <p:spPr>
          <a:xfrm rot="10800000" flipH="1" flipV="1">
            <a:off x="9392480" y="15482308"/>
            <a:ext cx="2077788" cy="1108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652" y="20988"/>
                </a:lnTo>
                <a:cubicBezTo>
                  <a:pt x="16920" y="18272"/>
                  <a:pt x="14386" y="12973"/>
                  <a:pt x="14386" y="6882"/>
                </a:cubicBezTo>
                <a:cubicBezTo>
                  <a:pt x="14386" y="6328"/>
                  <a:pt x="14407" y="5781"/>
                  <a:pt x="14448" y="5242"/>
                </a:cubicBezTo>
                <a:lnTo>
                  <a:pt x="14488" y="4887"/>
                </a:lnTo>
                <a:lnTo>
                  <a:pt x="17329" y="4887"/>
                </a:lnTo>
                <a:lnTo>
                  <a:pt x="10800" y="0"/>
                </a:lnTo>
                <a:lnTo>
                  <a:pt x="4271" y="4887"/>
                </a:lnTo>
                <a:lnTo>
                  <a:pt x="7112" y="4887"/>
                </a:lnTo>
                <a:lnTo>
                  <a:pt x="7152" y="5242"/>
                </a:lnTo>
                <a:cubicBezTo>
                  <a:pt x="7193" y="5781"/>
                  <a:pt x="7214" y="6328"/>
                  <a:pt x="7214" y="6882"/>
                </a:cubicBezTo>
                <a:cubicBezTo>
                  <a:pt x="7214" y="12973"/>
                  <a:pt x="4680" y="18272"/>
                  <a:pt x="948" y="20988"/>
                </a:cubicBezTo>
                <a:lnTo>
                  <a:pt x="0" y="21600"/>
                </a:lnTo>
                <a:lnTo>
                  <a:pt x="21172" y="216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84000">
                <a:schemeClr val="bg1">
                  <a:alpha val="24000"/>
                </a:schemeClr>
              </a:gs>
            </a:gsLst>
            <a:lin ang="16200000" scaled="0"/>
            <a:tileRect/>
          </a:gradFill>
          <a:ln w="3175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4648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9" name="平行四边形 71"/>
          <p:cNvSpPr/>
          <p:nvPr/>
        </p:nvSpPr>
        <p:spPr>
          <a:xfrm rot="16200000">
            <a:off x="11278655" y="13871890"/>
            <a:ext cx="2381005" cy="958412"/>
          </a:xfrm>
          <a:custGeom>
            <a:avLst/>
            <a:gdLst>
              <a:gd name="connsiteX0" fmla="*/ 0 w 1556799"/>
              <a:gd name="connsiteY0" fmla="*/ 600849 h 600849"/>
              <a:gd name="connsiteX1" fmla="*/ 319862 w 1556799"/>
              <a:gd name="connsiteY1" fmla="*/ 0 h 600849"/>
              <a:gd name="connsiteX2" fmla="*/ 1556799 w 1556799"/>
              <a:gd name="connsiteY2" fmla="*/ 0 h 600849"/>
              <a:gd name="connsiteX3" fmla="*/ 1236937 w 1556799"/>
              <a:gd name="connsiteY3" fmla="*/ 600849 h 600849"/>
              <a:gd name="connsiteX4" fmla="*/ 0 w 1556799"/>
              <a:gd name="connsiteY4" fmla="*/ 600849 h 600849"/>
              <a:gd name="connsiteX0-1" fmla="*/ 0 w 1813137"/>
              <a:gd name="connsiteY0-2" fmla="*/ 1079092 h 1079092"/>
              <a:gd name="connsiteX1-3" fmla="*/ 319862 w 1813137"/>
              <a:gd name="connsiteY1-4" fmla="*/ 478243 h 1079092"/>
              <a:gd name="connsiteX2-5" fmla="*/ 1813137 w 1813137"/>
              <a:gd name="connsiteY2-6" fmla="*/ 0 h 1079092"/>
              <a:gd name="connsiteX3-7" fmla="*/ 1236937 w 1813137"/>
              <a:gd name="connsiteY3-8" fmla="*/ 1079092 h 1079092"/>
              <a:gd name="connsiteX4-9" fmla="*/ 0 w 1813137"/>
              <a:gd name="connsiteY4-10" fmla="*/ 1079092 h 1079092"/>
              <a:gd name="connsiteX0-11" fmla="*/ 0 w 1813137"/>
              <a:gd name="connsiteY0-12" fmla="*/ 1079092 h 1079092"/>
              <a:gd name="connsiteX1-13" fmla="*/ 564722 w 1813137"/>
              <a:gd name="connsiteY1-14" fmla="*/ 22956 h 1079092"/>
              <a:gd name="connsiteX2-15" fmla="*/ 1813137 w 1813137"/>
              <a:gd name="connsiteY2-16" fmla="*/ 0 h 1079092"/>
              <a:gd name="connsiteX3-17" fmla="*/ 1236937 w 1813137"/>
              <a:gd name="connsiteY3-18" fmla="*/ 1079092 h 1079092"/>
              <a:gd name="connsiteX4-19" fmla="*/ 0 w 1813137"/>
              <a:gd name="connsiteY4-20" fmla="*/ 1079092 h 1079092"/>
              <a:gd name="connsiteX0-21" fmla="*/ 0 w 1813137"/>
              <a:gd name="connsiteY0-22" fmla="*/ 1086745 h 1086745"/>
              <a:gd name="connsiteX1-23" fmla="*/ 599155 w 1813137"/>
              <a:gd name="connsiteY1-24" fmla="*/ 0 h 1086745"/>
              <a:gd name="connsiteX2-25" fmla="*/ 1813137 w 1813137"/>
              <a:gd name="connsiteY2-26" fmla="*/ 7653 h 1086745"/>
              <a:gd name="connsiteX3-27" fmla="*/ 1236937 w 1813137"/>
              <a:gd name="connsiteY3-28" fmla="*/ 1086745 h 1086745"/>
              <a:gd name="connsiteX4-29" fmla="*/ 0 w 1813137"/>
              <a:gd name="connsiteY4-30" fmla="*/ 1086745 h 1086745"/>
              <a:gd name="connsiteX0-31" fmla="*/ 0 w 2287922"/>
              <a:gd name="connsiteY0-32" fmla="*/ 1077953 h 1086745"/>
              <a:gd name="connsiteX1-33" fmla="*/ 1073940 w 2287922"/>
              <a:gd name="connsiteY1-34" fmla="*/ 0 h 1086745"/>
              <a:gd name="connsiteX2-35" fmla="*/ 2287922 w 2287922"/>
              <a:gd name="connsiteY2-36" fmla="*/ 7653 h 1086745"/>
              <a:gd name="connsiteX3-37" fmla="*/ 1711722 w 2287922"/>
              <a:gd name="connsiteY3-38" fmla="*/ 1086745 h 1086745"/>
              <a:gd name="connsiteX4-39" fmla="*/ 0 w 2287922"/>
              <a:gd name="connsiteY4-40" fmla="*/ 1077953 h 1086745"/>
              <a:gd name="connsiteX0-41" fmla="*/ 0 w 2287922"/>
              <a:gd name="connsiteY0-42" fmla="*/ 1077954 h 1086746"/>
              <a:gd name="connsiteX1-43" fmla="*/ 739832 w 2287922"/>
              <a:gd name="connsiteY1-44" fmla="*/ 0 h 1086746"/>
              <a:gd name="connsiteX2-45" fmla="*/ 2287922 w 2287922"/>
              <a:gd name="connsiteY2-46" fmla="*/ 7654 h 1086746"/>
              <a:gd name="connsiteX3-47" fmla="*/ 1711722 w 2287922"/>
              <a:gd name="connsiteY3-48" fmla="*/ 1086746 h 1086746"/>
              <a:gd name="connsiteX4-49" fmla="*/ 0 w 2287922"/>
              <a:gd name="connsiteY4-50" fmla="*/ 1077954 h 1086746"/>
              <a:gd name="connsiteX0-51" fmla="*/ 0 w 2807875"/>
              <a:gd name="connsiteY0-52" fmla="*/ 2074347 h 2083139"/>
              <a:gd name="connsiteX1-53" fmla="*/ 739832 w 2807875"/>
              <a:gd name="connsiteY1-54" fmla="*/ 996393 h 2083139"/>
              <a:gd name="connsiteX2-55" fmla="*/ 2807875 w 2807875"/>
              <a:gd name="connsiteY2-56" fmla="*/ 0 h 2083139"/>
              <a:gd name="connsiteX3-57" fmla="*/ 1711722 w 2807875"/>
              <a:gd name="connsiteY3-58" fmla="*/ 2083139 h 2083139"/>
              <a:gd name="connsiteX4-59" fmla="*/ 0 w 2807875"/>
              <a:gd name="connsiteY4-60" fmla="*/ 2074347 h 2083139"/>
              <a:gd name="connsiteX0-61" fmla="*/ 0 w 2807875"/>
              <a:gd name="connsiteY0-62" fmla="*/ 2117860 h 2126652"/>
              <a:gd name="connsiteX1-63" fmla="*/ 1457009 w 2807875"/>
              <a:gd name="connsiteY1-64" fmla="*/ 0 h 2126652"/>
              <a:gd name="connsiteX2-65" fmla="*/ 2807875 w 2807875"/>
              <a:gd name="connsiteY2-66" fmla="*/ 43513 h 2126652"/>
              <a:gd name="connsiteX3-67" fmla="*/ 1711722 w 2807875"/>
              <a:gd name="connsiteY3-68" fmla="*/ 2126652 h 2126652"/>
              <a:gd name="connsiteX4-69" fmla="*/ 0 w 2807875"/>
              <a:gd name="connsiteY4-70" fmla="*/ 2117860 h 2126652"/>
              <a:gd name="connsiteX0-71" fmla="*/ 0 w 2807875"/>
              <a:gd name="connsiteY0-72" fmla="*/ 2117861 h 2126653"/>
              <a:gd name="connsiteX1-73" fmla="*/ 1080492 w 2807875"/>
              <a:gd name="connsiteY1-74" fmla="*/ 0 h 2126653"/>
              <a:gd name="connsiteX2-75" fmla="*/ 2807875 w 2807875"/>
              <a:gd name="connsiteY2-76" fmla="*/ 43514 h 2126653"/>
              <a:gd name="connsiteX3-77" fmla="*/ 1711722 w 2807875"/>
              <a:gd name="connsiteY3-78" fmla="*/ 2126653 h 2126653"/>
              <a:gd name="connsiteX4-79" fmla="*/ 0 w 2807875"/>
              <a:gd name="connsiteY4-80" fmla="*/ 2117861 h 21266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07875" h="2126653">
                <a:moveTo>
                  <a:pt x="0" y="2117861"/>
                </a:moveTo>
                <a:lnTo>
                  <a:pt x="1080492" y="0"/>
                </a:lnTo>
                <a:lnTo>
                  <a:pt x="2807875" y="43514"/>
                </a:lnTo>
                <a:lnTo>
                  <a:pt x="1711722" y="2126653"/>
                </a:lnTo>
                <a:lnTo>
                  <a:pt x="0" y="211786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  <a:alpha val="0"/>
                </a:schemeClr>
              </a:gs>
              <a:gs pos="0">
                <a:srgbClr val="C00000">
                  <a:alpha val="44000"/>
                </a:srgbClr>
              </a:gs>
            </a:gsLst>
            <a:lin ang="162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0" name="平行四边形 71"/>
          <p:cNvSpPr/>
          <p:nvPr/>
        </p:nvSpPr>
        <p:spPr>
          <a:xfrm rot="5400000" flipH="1">
            <a:off x="6922168" y="13855617"/>
            <a:ext cx="2381005" cy="958412"/>
          </a:xfrm>
          <a:custGeom>
            <a:avLst/>
            <a:gdLst>
              <a:gd name="connsiteX0" fmla="*/ 0 w 1556799"/>
              <a:gd name="connsiteY0" fmla="*/ 600849 h 600849"/>
              <a:gd name="connsiteX1" fmla="*/ 319862 w 1556799"/>
              <a:gd name="connsiteY1" fmla="*/ 0 h 600849"/>
              <a:gd name="connsiteX2" fmla="*/ 1556799 w 1556799"/>
              <a:gd name="connsiteY2" fmla="*/ 0 h 600849"/>
              <a:gd name="connsiteX3" fmla="*/ 1236937 w 1556799"/>
              <a:gd name="connsiteY3" fmla="*/ 600849 h 600849"/>
              <a:gd name="connsiteX4" fmla="*/ 0 w 1556799"/>
              <a:gd name="connsiteY4" fmla="*/ 600849 h 600849"/>
              <a:gd name="connsiteX0-1" fmla="*/ 0 w 1813137"/>
              <a:gd name="connsiteY0-2" fmla="*/ 1079092 h 1079092"/>
              <a:gd name="connsiteX1-3" fmla="*/ 319862 w 1813137"/>
              <a:gd name="connsiteY1-4" fmla="*/ 478243 h 1079092"/>
              <a:gd name="connsiteX2-5" fmla="*/ 1813137 w 1813137"/>
              <a:gd name="connsiteY2-6" fmla="*/ 0 h 1079092"/>
              <a:gd name="connsiteX3-7" fmla="*/ 1236937 w 1813137"/>
              <a:gd name="connsiteY3-8" fmla="*/ 1079092 h 1079092"/>
              <a:gd name="connsiteX4-9" fmla="*/ 0 w 1813137"/>
              <a:gd name="connsiteY4-10" fmla="*/ 1079092 h 1079092"/>
              <a:gd name="connsiteX0-11" fmla="*/ 0 w 1813137"/>
              <a:gd name="connsiteY0-12" fmla="*/ 1079092 h 1079092"/>
              <a:gd name="connsiteX1-13" fmla="*/ 564722 w 1813137"/>
              <a:gd name="connsiteY1-14" fmla="*/ 22956 h 1079092"/>
              <a:gd name="connsiteX2-15" fmla="*/ 1813137 w 1813137"/>
              <a:gd name="connsiteY2-16" fmla="*/ 0 h 1079092"/>
              <a:gd name="connsiteX3-17" fmla="*/ 1236937 w 1813137"/>
              <a:gd name="connsiteY3-18" fmla="*/ 1079092 h 1079092"/>
              <a:gd name="connsiteX4-19" fmla="*/ 0 w 1813137"/>
              <a:gd name="connsiteY4-20" fmla="*/ 1079092 h 1079092"/>
              <a:gd name="connsiteX0-21" fmla="*/ 0 w 1813137"/>
              <a:gd name="connsiteY0-22" fmla="*/ 1086745 h 1086745"/>
              <a:gd name="connsiteX1-23" fmla="*/ 599155 w 1813137"/>
              <a:gd name="connsiteY1-24" fmla="*/ 0 h 1086745"/>
              <a:gd name="connsiteX2-25" fmla="*/ 1813137 w 1813137"/>
              <a:gd name="connsiteY2-26" fmla="*/ 7653 h 1086745"/>
              <a:gd name="connsiteX3-27" fmla="*/ 1236937 w 1813137"/>
              <a:gd name="connsiteY3-28" fmla="*/ 1086745 h 1086745"/>
              <a:gd name="connsiteX4-29" fmla="*/ 0 w 1813137"/>
              <a:gd name="connsiteY4-30" fmla="*/ 1086745 h 1086745"/>
              <a:gd name="connsiteX0-31" fmla="*/ 0 w 2287922"/>
              <a:gd name="connsiteY0-32" fmla="*/ 1077953 h 1086745"/>
              <a:gd name="connsiteX1-33" fmla="*/ 1073940 w 2287922"/>
              <a:gd name="connsiteY1-34" fmla="*/ 0 h 1086745"/>
              <a:gd name="connsiteX2-35" fmla="*/ 2287922 w 2287922"/>
              <a:gd name="connsiteY2-36" fmla="*/ 7653 h 1086745"/>
              <a:gd name="connsiteX3-37" fmla="*/ 1711722 w 2287922"/>
              <a:gd name="connsiteY3-38" fmla="*/ 1086745 h 1086745"/>
              <a:gd name="connsiteX4-39" fmla="*/ 0 w 2287922"/>
              <a:gd name="connsiteY4-40" fmla="*/ 1077953 h 1086745"/>
              <a:gd name="connsiteX0-41" fmla="*/ 0 w 2287922"/>
              <a:gd name="connsiteY0-42" fmla="*/ 1077954 h 1086746"/>
              <a:gd name="connsiteX1-43" fmla="*/ 739832 w 2287922"/>
              <a:gd name="connsiteY1-44" fmla="*/ 0 h 1086746"/>
              <a:gd name="connsiteX2-45" fmla="*/ 2287922 w 2287922"/>
              <a:gd name="connsiteY2-46" fmla="*/ 7654 h 1086746"/>
              <a:gd name="connsiteX3-47" fmla="*/ 1711722 w 2287922"/>
              <a:gd name="connsiteY3-48" fmla="*/ 1086746 h 1086746"/>
              <a:gd name="connsiteX4-49" fmla="*/ 0 w 2287922"/>
              <a:gd name="connsiteY4-50" fmla="*/ 1077954 h 1086746"/>
              <a:gd name="connsiteX0-51" fmla="*/ 0 w 2807875"/>
              <a:gd name="connsiteY0-52" fmla="*/ 2074347 h 2083139"/>
              <a:gd name="connsiteX1-53" fmla="*/ 739832 w 2807875"/>
              <a:gd name="connsiteY1-54" fmla="*/ 996393 h 2083139"/>
              <a:gd name="connsiteX2-55" fmla="*/ 2807875 w 2807875"/>
              <a:gd name="connsiteY2-56" fmla="*/ 0 h 2083139"/>
              <a:gd name="connsiteX3-57" fmla="*/ 1711722 w 2807875"/>
              <a:gd name="connsiteY3-58" fmla="*/ 2083139 h 2083139"/>
              <a:gd name="connsiteX4-59" fmla="*/ 0 w 2807875"/>
              <a:gd name="connsiteY4-60" fmla="*/ 2074347 h 2083139"/>
              <a:gd name="connsiteX0-61" fmla="*/ 0 w 2807875"/>
              <a:gd name="connsiteY0-62" fmla="*/ 2117860 h 2126652"/>
              <a:gd name="connsiteX1-63" fmla="*/ 1457009 w 2807875"/>
              <a:gd name="connsiteY1-64" fmla="*/ 0 h 2126652"/>
              <a:gd name="connsiteX2-65" fmla="*/ 2807875 w 2807875"/>
              <a:gd name="connsiteY2-66" fmla="*/ 43513 h 2126652"/>
              <a:gd name="connsiteX3-67" fmla="*/ 1711722 w 2807875"/>
              <a:gd name="connsiteY3-68" fmla="*/ 2126652 h 2126652"/>
              <a:gd name="connsiteX4-69" fmla="*/ 0 w 2807875"/>
              <a:gd name="connsiteY4-70" fmla="*/ 2117860 h 2126652"/>
              <a:gd name="connsiteX0-71" fmla="*/ 0 w 2807875"/>
              <a:gd name="connsiteY0-72" fmla="*/ 2117861 h 2126653"/>
              <a:gd name="connsiteX1-73" fmla="*/ 1080492 w 2807875"/>
              <a:gd name="connsiteY1-74" fmla="*/ 0 h 2126653"/>
              <a:gd name="connsiteX2-75" fmla="*/ 2807875 w 2807875"/>
              <a:gd name="connsiteY2-76" fmla="*/ 43514 h 2126653"/>
              <a:gd name="connsiteX3-77" fmla="*/ 1711722 w 2807875"/>
              <a:gd name="connsiteY3-78" fmla="*/ 2126653 h 2126653"/>
              <a:gd name="connsiteX4-79" fmla="*/ 0 w 2807875"/>
              <a:gd name="connsiteY4-80" fmla="*/ 2117861 h 21266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07875" h="2126653">
                <a:moveTo>
                  <a:pt x="0" y="2117861"/>
                </a:moveTo>
                <a:lnTo>
                  <a:pt x="1080492" y="0"/>
                </a:lnTo>
                <a:lnTo>
                  <a:pt x="2807875" y="43514"/>
                </a:lnTo>
                <a:lnTo>
                  <a:pt x="1711722" y="2126653"/>
                </a:lnTo>
                <a:lnTo>
                  <a:pt x="0" y="211786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  <a:alpha val="0"/>
                </a:schemeClr>
              </a:gs>
              <a:gs pos="0">
                <a:srgbClr val="C00000">
                  <a:alpha val="44000"/>
                </a:srgbClr>
              </a:gs>
            </a:gsLst>
            <a:lin ang="162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5706526" y="13520076"/>
            <a:ext cx="9428633" cy="109413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CD0000">
                    <a:alpha val="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122584" y="13591339"/>
            <a:ext cx="1583690" cy="694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920" b="1" spc="145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AloT</a:t>
            </a:r>
            <a:r>
              <a:rPr kumimoji="1" lang="en-US" altLang="zh-CN" sz="3920" b="1" spc="14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</a:t>
            </a:r>
          </a:p>
        </p:txBody>
      </p:sp>
      <p:sp>
        <p:nvSpPr>
          <p:cNvPr id="113" name="Shape 572"/>
          <p:cNvSpPr/>
          <p:nvPr/>
        </p:nvSpPr>
        <p:spPr>
          <a:xfrm>
            <a:off x="5706526" y="12326066"/>
            <a:ext cx="9428633" cy="1198607"/>
          </a:xfrm>
          <a:custGeom>
            <a:avLst/>
            <a:gdLst>
              <a:gd name="connsiteX0" fmla="*/ 0 w 21600"/>
              <a:gd name="connsiteY0" fmla="*/ 21896 h 22019"/>
              <a:gd name="connsiteX1" fmla="*/ 3083 w 21600"/>
              <a:gd name="connsiteY1" fmla="*/ 0 h 22019"/>
              <a:gd name="connsiteX2" fmla="*/ 16749 w 21600"/>
              <a:gd name="connsiteY2" fmla="*/ 419 h 22019"/>
              <a:gd name="connsiteX3" fmla="*/ 21600 w 21600"/>
              <a:gd name="connsiteY3" fmla="*/ 22019 h 22019"/>
              <a:gd name="connsiteX4" fmla="*/ 0 w 21600"/>
              <a:gd name="connsiteY4" fmla="*/ 21896 h 22019"/>
              <a:gd name="connsiteX0-1" fmla="*/ 0 w 21600"/>
              <a:gd name="connsiteY0-2" fmla="*/ 21896 h 22019"/>
              <a:gd name="connsiteX1-3" fmla="*/ 3083 w 21600"/>
              <a:gd name="connsiteY1-4" fmla="*/ 0 h 22019"/>
              <a:gd name="connsiteX2-5" fmla="*/ 18298 w 21600"/>
              <a:gd name="connsiteY2-6" fmla="*/ 419 h 22019"/>
              <a:gd name="connsiteX3-7" fmla="*/ 21600 w 21600"/>
              <a:gd name="connsiteY3-8" fmla="*/ 22019 h 22019"/>
              <a:gd name="connsiteX4-9" fmla="*/ 0 w 21600"/>
              <a:gd name="connsiteY4-10" fmla="*/ 21896 h 22019"/>
              <a:gd name="connsiteX0-11" fmla="*/ 0 w 21600"/>
              <a:gd name="connsiteY0-12" fmla="*/ 21477 h 21600"/>
              <a:gd name="connsiteX1-13" fmla="*/ 4624 w 21600"/>
              <a:gd name="connsiteY1-14" fmla="*/ 1178 h 21600"/>
              <a:gd name="connsiteX2-15" fmla="*/ 18298 w 21600"/>
              <a:gd name="connsiteY2-16" fmla="*/ 0 h 21600"/>
              <a:gd name="connsiteX3-17" fmla="*/ 21600 w 21600"/>
              <a:gd name="connsiteY3-18" fmla="*/ 21600 h 21600"/>
              <a:gd name="connsiteX4-19" fmla="*/ 0 w 21600"/>
              <a:gd name="connsiteY4-20" fmla="*/ 21477 h 21600"/>
              <a:gd name="connsiteX0-21" fmla="*/ 0 w 21600"/>
              <a:gd name="connsiteY0-22" fmla="*/ 20299 h 20422"/>
              <a:gd name="connsiteX1-23" fmla="*/ 4624 w 21600"/>
              <a:gd name="connsiteY1-24" fmla="*/ 0 h 20422"/>
              <a:gd name="connsiteX2-25" fmla="*/ 17703 w 21600"/>
              <a:gd name="connsiteY2-26" fmla="*/ 219 h 20422"/>
              <a:gd name="connsiteX3-27" fmla="*/ 21600 w 21600"/>
              <a:gd name="connsiteY3-28" fmla="*/ 20422 h 20422"/>
              <a:gd name="connsiteX4-29" fmla="*/ 0 w 21600"/>
              <a:gd name="connsiteY4-30" fmla="*/ 20299 h 204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0422" extrusionOk="0">
                <a:moveTo>
                  <a:pt x="0" y="20299"/>
                </a:moveTo>
                <a:lnTo>
                  <a:pt x="4624" y="0"/>
                </a:lnTo>
                <a:lnTo>
                  <a:pt x="17703" y="219"/>
                </a:lnTo>
                <a:lnTo>
                  <a:pt x="21600" y="20422"/>
                </a:lnTo>
                <a:lnTo>
                  <a:pt x="0" y="20299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6000"/>
                </a:schemeClr>
              </a:gs>
            </a:gsLst>
            <a:lin ang="162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4" name="平行四边形 71"/>
          <p:cNvSpPr/>
          <p:nvPr/>
        </p:nvSpPr>
        <p:spPr>
          <a:xfrm rot="5400000" flipH="1">
            <a:off x="6923098" y="11839653"/>
            <a:ext cx="2381005" cy="958412"/>
          </a:xfrm>
          <a:custGeom>
            <a:avLst/>
            <a:gdLst>
              <a:gd name="connsiteX0" fmla="*/ 0 w 1556799"/>
              <a:gd name="connsiteY0" fmla="*/ 600849 h 600849"/>
              <a:gd name="connsiteX1" fmla="*/ 319862 w 1556799"/>
              <a:gd name="connsiteY1" fmla="*/ 0 h 600849"/>
              <a:gd name="connsiteX2" fmla="*/ 1556799 w 1556799"/>
              <a:gd name="connsiteY2" fmla="*/ 0 h 600849"/>
              <a:gd name="connsiteX3" fmla="*/ 1236937 w 1556799"/>
              <a:gd name="connsiteY3" fmla="*/ 600849 h 600849"/>
              <a:gd name="connsiteX4" fmla="*/ 0 w 1556799"/>
              <a:gd name="connsiteY4" fmla="*/ 600849 h 600849"/>
              <a:gd name="connsiteX0-1" fmla="*/ 0 w 1813137"/>
              <a:gd name="connsiteY0-2" fmla="*/ 1079092 h 1079092"/>
              <a:gd name="connsiteX1-3" fmla="*/ 319862 w 1813137"/>
              <a:gd name="connsiteY1-4" fmla="*/ 478243 h 1079092"/>
              <a:gd name="connsiteX2-5" fmla="*/ 1813137 w 1813137"/>
              <a:gd name="connsiteY2-6" fmla="*/ 0 h 1079092"/>
              <a:gd name="connsiteX3-7" fmla="*/ 1236937 w 1813137"/>
              <a:gd name="connsiteY3-8" fmla="*/ 1079092 h 1079092"/>
              <a:gd name="connsiteX4-9" fmla="*/ 0 w 1813137"/>
              <a:gd name="connsiteY4-10" fmla="*/ 1079092 h 1079092"/>
              <a:gd name="connsiteX0-11" fmla="*/ 0 w 1813137"/>
              <a:gd name="connsiteY0-12" fmla="*/ 1079092 h 1079092"/>
              <a:gd name="connsiteX1-13" fmla="*/ 564722 w 1813137"/>
              <a:gd name="connsiteY1-14" fmla="*/ 22956 h 1079092"/>
              <a:gd name="connsiteX2-15" fmla="*/ 1813137 w 1813137"/>
              <a:gd name="connsiteY2-16" fmla="*/ 0 h 1079092"/>
              <a:gd name="connsiteX3-17" fmla="*/ 1236937 w 1813137"/>
              <a:gd name="connsiteY3-18" fmla="*/ 1079092 h 1079092"/>
              <a:gd name="connsiteX4-19" fmla="*/ 0 w 1813137"/>
              <a:gd name="connsiteY4-20" fmla="*/ 1079092 h 1079092"/>
              <a:gd name="connsiteX0-21" fmla="*/ 0 w 1813137"/>
              <a:gd name="connsiteY0-22" fmla="*/ 1086745 h 1086745"/>
              <a:gd name="connsiteX1-23" fmla="*/ 599155 w 1813137"/>
              <a:gd name="connsiteY1-24" fmla="*/ 0 h 1086745"/>
              <a:gd name="connsiteX2-25" fmla="*/ 1813137 w 1813137"/>
              <a:gd name="connsiteY2-26" fmla="*/ 7653 h 1086745"/>
              <a:gd name="connsiteX3-27" fmla="*/ 1236937 w 1813137"/>
              <a:gd name="connsiteY3-28" fmla="*/ 1086745 h 1086745"/>
              <a:gd name="connsiteX4-29" fmla="*/ 0 w 1813137"/>
              <a:gd name="connsiteY4-30" fmla="*/ 1086745 h 1086745"/>
              <a:gd name="connsiteX0-31" fmla="*/ 0 w 2287922"/>
              <a:gd name="connsiteY0-32" fmla="*/ 1077953 h 1086745"/>
              <a:gd name="connsiteX1-33" fmla="*/ 1073940 w 2287922"/>
              <a:gd name="connsiteY1-34" fmla="*/ 0 h 1086745"/>
              <a:gd name="connsiteX2-35" fmla="*/ 2287922 w 2287922"/>
              <a:gd name="connsiteY2-36" fmla="*/ 7653 h 1086745"/>
              <a:gd name="connsiteX3-37" fmla="*/ 1711722 w 2287922"/>
              <a:gd name="connsiteY3-38" fmla="*/ 1086745 h 1086745"/>
              <a:gd name="connsiteX4-39" fmla="*/ 0 w 2287922"/>
              <a:gd name="connsiteY4-40" fmla="*/ 1077953 h 1086745"/>
              <a:gd name="connsiteX0-41" fmla="*/ 0 w 2287922"/>
              <a:gd name="connsiteY0-42" fmla="*/ 1077954 h 1086746"/>
              <a:gd name="connsiteX1-43" fmla="*/ 739832 w 2287922"/>
              <a:gd name="connsiteY1-44" fmla="*/ 0 h 1086746"/>
              <a:gd name="connsiteX2-45" fmla="*/ 2287922 w 2287922"/>
              <a:gd name="connsiteY2-46" fmla="*/ 7654 h 1086746"/>
              <a:gd name="connsiteX3-47" fmla="*/ 1711722 w 2287922"/>
              <a:gd name="connsiteY3-48" fmla="*/ 1086746 h 1086746"/>
              <a:gd name="connsiteX4-49" fmla="*/ 0 w 2287922"/>
              <a:gd name="connsiteY4-50" fmla="*/ 1077954 h 1086746"/>
              <a:gd name="connsiteX0-51" fmla="*/ 0 w 2807875"/>
              <a:gd name="connsiteY0-52" fmla="*/ 2074347 h 2083139"/>
              <a:gd name="connsiteX1-53" fmla="*/ 739832 w 2807875"/>
              <a:gd name="connsiteY1-54" fmla="*/ 996393 h 2083139"/>
              <a:gd name="connsiteX2-55" fmla="*/ 2807875 w 2807875"/>
              <a:gd name="connsiteY2-56" fmla="*/ 0 h 2083139"/>
              <a:gd name="connsiteX3-57" fmla="*/ 1711722 w 2807875"/>
              <a:gd name="connsiteY3-58" fmla="*/ 2083139 h 2083139"/>
              <a:gd name="connsiteX4-59" fmla="*/ 0 w 2807875"/>
              <a:gd name="connsiteY4-60" fmla="*/ 2074347 h 2083139"/>
              <a:gd name="connsiteX0-61" fmla="*/ 0 w 2807875"/>
              <a:gd name="connsiteY0-62" fmla="*/ 2117860 h 2126652"/>
              <a:gd name="connsiteX1-63" fmla="*/ 1457009 w 2807875"/>
              <a:gd name="connsiteY1-64" fmla="*/ 0 h 2126652"/>
              <a:gd name="connsiteX2-65" fmla="*/ 2807875 w 2807875"/>
              <a:gd name="connsiteY2-66" fmla="*/ 43513 h 2126652"/>
              <a:gd name="connsiteX3-67" fmla="*/ 1711722 w 2807875"/>
              <a:gd name="connsiteY3-68" fmla="*/ 2126652 h 2126652"/>
              <a:gd name="connsiteX4-69" fmla="*/ 0 w 2807875"/>
              <a:gd name="connsiteY4-70" fmla="*/ 2117860 h 21266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07875" h="2126652">
                <a:moveTo>
                  <a:pt x="0" y="2117860"/>
                </a:moveTo>
                <a:lnTo>
                  <a:pt x="1457009" y="0"/>
                </a:lnTo>
                <a:lnTo>
                  <a:pt x="2807875" y="43513"/>
                </a:lnTo>
                <a:lnTo>
                  <a:pt x="1711722" y="2126652"/>
                </a:lnTo>
                <a:lnTo>
                  <a:pt x="0" y="211786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  <a:alpha val="0"/>
                </a:schemeClr>
              </a:gs>
              <a:gs pos="0">
                <a:srgbClr val="C00000">
                  <a:alpha val="44000"/>
                </a:srgbClr>
              </a:gs>
            </a:gsLst>
            <a:lin ang="162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5" name="平行四边形 71"/>
          <p:cNvSpPr/>
          <p:nvPr/>
        </p:nvSpPr>
        <p:spPr>
          <a:xfrm rot="16200000">
            <a:off x="11279584" y="11860544"/>
            <a:ext cx="2381005" cy="958412"/>
          </a:xfrm>
          <a:custGeom>
            <a:avLst/>
            <a:gdLst>
              <a:gd name="connsiteX0" fmla="*/ 0 w 1556799"/>
              <a:gd name="connsiteY0" fmla="*/ 600849 h 600849"/>
              <a:gd name="connsiteX1" fmla="*/ 319862 w 1556799"/>
              <a:gd name="connsiteY1" fmla="*/ 0 h 600849"/>
              <a:gd name="connsiteX2" fmla="*/ 1556799 w 1556799"/>
              <a:gd name="connsiteY2" fmla="*/ 0 h 600849"/>
              <a:gd name="connsiteX3" fmla="*/ 1236937 w 1556799"/>
              <a:gd name="connsiteY3" fmla="*/ 600849 h 600849"/>
              <a:gd name="connsiteX4" fmla="*/ 0 w 1556799"/>
              <a:gd name="connsiteY4" fmla="*/ 600849 h 600849"/>
              <a:gd name="connsiteX0-1" fmla="*/ 0 w 1813137"/>
              <a:gd name="connsiteY0-2" fmla="*/ 1079092 h 1079092"/>
              <a:gd name="connsiteX1-3" fmla="*/ 319862 w 1813137"/>
              <a:gd name="connsiteY1-4" fmla="*/ 478243 h 1079092"/>
              <a:gd name="connsiteX2-5" fmla="*/ 1813137 w 1813137"/>
              <a:gd name="connsiteY2-6" fmla="*/ 0 h 1079092"/>
              <a:gd name="connsiteX3-7" fmla="*/ 1236937 w 1813137"/>
              <a:gd name="connsiteY3-8" fmla="*/ 1079092 h 1079092"/>
              <a:gd name="connsiteX4-9" fmla="*/ 0 w 1813137"/>
              <a:gd name="connsiteY4-10" fmla="*/ 1079092 h 1079092"/>
              <a:gd name="connsiteX0-11" fmla="*/ 0 w 1813137"/>
              <a:gd name="connsiteY0-12" fmla="*/ 1079092 h 1079092"/>
              <a:gd name="connsiteX1-13" fmla="*/ 564722 w 1813137"/>
              <a:gd name="connsiteY1-14" fmla="*/ 22956 h 1079092"/>
              <a:gd name="connsiteX2-15" fmla="*/ 1813137 w 1813137"/>
              <a:gd name="connsiteY2-16" fmla="*/ 0 h 1079092"/>
              <a:gd name="connsiteX3-17" fmla="*/ 1236937 w 1813137"/>
              <a:gd name="connsiteY3-18" fmla="*/ 1079092 h 1079092"/>
              <a:gd name="connsiteX4-19" fmla="*/ 0 w 1813137"/>
              <a:gd name="connsiteY4-20" fmla="*/ 1079092 h 1079092"/>
              <a:gd name="connsiteX0-21" fmla="*/ 0 w 1813137"/>
              <a:gd name="connsiteY0-22" fmla="*/ 1086745 h 1086745"/>
              <a:gd name="connsiteX1-23" fmla="*/ 599155 w 1813137"/>
              <a:gd name="connsiteY1-24" fmla="*/ 0 h 1086745"/>
              <a:gd name="connsiteX2-25" fmla="*/ 1813137 w 1813137"/>
              <a:gd name="connsiteY2-26" fmla="*/ 7653 h 1086745"/>
              <a:gd name="connsiteX3-27" fmla="*/ 1236937 w 1813137"/>
              <a:gd name="connsiteY3-28" fmla="*/ 1086745 h 1086745"/>
              <a:gd name="connsiteX4-29" fmla="*/ 0 w 1813137"/>
              <a:gd name="connsiteY4-30" fmla="*/ 1086745 h 1086745"/>
              <a:gd name="connsiteX0-31" fmla="*/ 0 w 2287922"/>
              <a:gd name="connsiteY0-32" fmla="*/ 1077953 h 1086745"/>
              <a:gd name="connsiteX1-33" fmla="*/ 1073940 w 2287922"/>
              <a:gd name="connsiteY1-34" fmla="*/ 0 h 1086745"/>
              <a:gd name="connsiteX2-35" fmla="*/ 2287922 w 2287922"/>
              <a:gd name="connsiteY2-36" fmla="*/ 7653 h 1086745"/>
              <a:gd name="connsiteX3-37" fmla="*/ 1711722 w 2287922"/>
              <a:gd name="connsiteY3-38" fmla="*/ 1086745 h 1086745"/>
              <a:gd name="connsiteX4-39" fmla="*/ 0 w 2287922"/>
              <a:gd name="connsiteY4-40" fmla="*/ 1077953 h 1086745"/>
              <a:gd name="connsiteX0-41" fmla="*/ 0 w 2287922"/>
              <a:gd name="connsiteY0-42" fmla="*/ 1077954 h 1086746"/>
              <a:gd name="connsiteX1-43" fmla="*/ 739832 w 2287922"/>
              <a:gd name="connsiteY1-44" fmla="*/ 0 h 1086746"/>
              <a:gd name="connsiteX2-45" fmla="*/ 2287922 w 2287922"/>
              <a:gd name="connsiteY2-46" fmla="*/ 7654 h 1086746"/>
              <a:gd name="connsiteX3-47" fmla="*/ 1711722 w 2287922"/>
              <a:gd name="connsiteY3-48" fmla="*/ 1086746 h 1086746"/>
              <a:gd name="connsiteX4-49" fmla="*/ 0 w 2287922"/>
              <a:gd name="connsiteY4-50" fmla="*/ 1077954 h 1086746"/>
              <a:gd name="connsiteX0-51" fmla="*/ 0 w 2807875"/>
              <a:gd name="connsiteY0-52" fmla="*/ 2074347 h 2083139"/>
              <a:gd name="connsiteX1-53" fmla="*/ 739832 w 2807875"/>
              <a:gd name="connsiteY1-54" fmla="*/ 996393 h 2083139"/>
              <a:gd name="connsiteX2-55" fmla="*/ 2807875 w 2807875"/>
              <a:gd name="connsiteY2-56" fmla="*/ 0 h 2083139"/>
              <a:gd name="connsiteX3-57" fmla="*/ 1711722 w 2807875"/>
              <a:gd name="connsiteY3-58" fmla="*/ 2083139 h 2083139"/>
              <a:gd name="connsiteX4-59" fmla="*/ 0 w 2807875"/>
              <a:gd name="connsiteY4-60" fmla="*/ 2074347 h 2083139"/>
              <a:gd name="connsiteX0-61" fmla="*/ 0 w 2807875"/>
              <a:gd name="connsiteY0-62" fmla="*/ 2117860 h 2126652"/>
              <a:gd name="connsiteX1-63" fmla="*/ 1457009 w 2807875"/>
              <a:gd name="connsiteY1-64" fmla="*/ 0 h 2126652"/>
              <a:gd name="connsiteX2-65" fmla="*/ 2807875 w 2807875"/>
              <a:gd name="connsiteY2-66" fmla="*/ 43513 h 2126652"/>
              <a:gd name="connsiteX3-67" fmla="*/ 1711722 w 2807875"/>
              <a:gd name="connsiteY3-68" fmla="*/ 2126652 h 2126652"/>
              <a:gd name="connsiteX4-69" fmla="*/ 0 w 2807875"/>
              <a:gd name="connsiteY4-70" fmla="*/ 2117860 h 21266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07875" h="2126652">
                <a:moveTo>
                  <a:pt x="0" y="2117860"/>
                </a:moveTo>
                <a:lnTo>
                  <a:pt x="1457009" y="0"/>
                </a:lnTo>
                <a:lnTo>
                  <a:pt x="2807875" y="43513"/>
                </a:lnTo>
                <a:lnTo>
                  <a:pt x="1711722" y="2126652"/>
                </a:lnTo>
                <a:lnTo>
                  <a:pt x="0" y="211786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  <a:alpha val="0"/>
                </a:schemeClr>
              </a:gs>
              <a:gs pos="0">
                <a:srgbClr val="C00000">
                  <a:alpha val="44000"/>
                </a:srgbClr>
              </a:gs>
            </a:gsLst>
            <a:lin ang="162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706526" y="10983987"/>
            <a:ext cx="9428633" cy="106978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CD0000">
                    <a:alpha val="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7" name="Shape 572"/>
          <p:cNvSpPr/>
          <p:nvPr/>
        </p:nvSpPr>
        <p:spPr>
          <a:xfrm>
            <a:off x="5706526" y="9785377"/>
            <a:ext cx="9428633" cy="1198607"/>
          </a:xfrm>
          <a:custGeom>
            <a:avLst/>
            <a:gdLst>
              <a:gd name="connsiteX0" fmla="*/ 0 w 21600"/>
              <a:gd name="connsiteY0" fmla="*/ 21896 h 22019"/>
              <a:gd name="connsiteX1" fmla="*/ 3083 w 21600"/>
              <a:gd name="connsiteY1" fmla="*/ 0 h 22019"/>
              <a:gd name="connsiteX2" fmla="*/ 16749 w 21600"/>
              <a:gd name="connsiteY2" fmla="*/ 419 h 22019"/>
              <a:gd name="connsiteX3" fmla="*/ 21600 w 21600"/>
              <a:gd name="connsiteY3" fmla="*/ 22019 h 22019"/>
              <a:gd name="connsiteX4" fmla="*/ 0 w 21600"/>
              <a:gd name="connsiteY4" fmla="*/ 21896 h 22019"/>
              <a:gd name="connsiteX0-1" fmla="*/ 0 w 21600"/>
              <a:gd name="connsiteY0-2" fmla="*/ 21896 h 22019"/>
              <a:gd name="connsiteX1-3" fmla="*/ 3083 w 21600"/>
              <a:gd name="connsiteY1-4" fmla="*/ 0 h 22019"/>
              <a:gd name="connsiteX2-5" fmla="*/ 18298 w 21600"/>
              <a:gd name="connsiteY2-6" fmla="*/ 419 h 22019"/>
              <a:gd name="connsiteX3-7" fmla="*/ 21600 w 21600"/>
              <a:gd name="connsiteY3-8" fmla="*/ 22019 h 22019"/>
              <a:gd name="connsiteX4-9" fmla="*/ 0 w 21600"/>
              <a:gd name="connsiteY4-10" fmla="*/ 21896 h 22019"/>
              <a:gd name="connsiteX0-11" fmla="*/ 0 w 21600"/>
              <a:gd name="connsiteY0-12" fmla="*/ 21477 h 21600"/>
              <a:gd name="connsiteX1-13" fmla="*/ 4624 w 21600"/>
              <a:gd name="connsiteY1-14" fmla="*/ 1178 h 21600"/>
              <a:gd name="connsiteX2-15" fmla="*/ 18298 w 21600"/>
              <a:gd name="connsiteY2-16" fmla="*/ 0 h 21600"/>
              <a:gd name="connsiteX3-17" fmla="*/ 21600 w 21600"/>
              <a:gd name="connsiteY3-18" fmla="*/ 21600 h 21600"/>
              <a:gd name="connsiteX4-19" fmla="*/ 0 w 21600"/>
              <a:gd name="connsiteY4-20" fmla="*/ 21477 h 21600"/>
              <a:gd name="connsiteX0-21" fmla="*/ 0 w 21600"/>
              <a:gd name="connsiteY0-22" fmla="*/ 20299 h 20422"/>
              <a:gd name="connsiteX1-23" fmla="*/ 4624 w 21600"/>
              <a:gd name="connsiteY1-24" fmla="*/ 0 h 20422"/>
              <a:gd name="connsiteX2-25" fmla="*/ 17703 w 21600"/>
              <a:gd name="connsiteY2-26" fmla="*/ 219 h 20422"/>
              <a:gd name="connsiteX3-27" fmla="*/ 21600 w 21600"/>
              <a:gd name="connsiteY3-28" fmla="*/ 20422 h 20422"/>
              <a:gd name="connsiteX4-29" fmla="*/ 0 w 21600"/>
              <a:gd name="connsiteY4-30" fmla="*/ 20299 h 2042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1600" h="20422" extrusionOk="0">
                <a:moveTo>
                  <a:pt x="0" y="20299"/>
                </a:moveTo>
                <a:lnTo>
                  <a:pt x="4624" y="0"/>
                </a:lnTo>
                <a:lnTo>
                  <a:pt x="17703" y="219"/>
                </a:lnTo>
                <a:lnTo>
                  <a:pt x="21600" y="20422"/>
                </a:lnTo>
                <a:lnTo>
                  <a:pt x="0" y="20299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45000"/>
                </a:schemeClr>
              </a:gs>
            </a:gsLst>
            <a:lin ang="162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8266664" y="11079047"/>
            <a:ext cx="4258310" cy="694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3920" b="1" spc="14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物联数智平台 </a:t>
            </a:r>
            <a:r>
              <a:rPr kumimoji="1" lang="en-US" altLang="zh-CN" sz="3920" b="1" spc="14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2.0</a:t>
            </a:r>
          </a:p>
        </p:txBody>
      </p:sp>
      <p:sp>
        <p:nvSpPr>
          <p:cNvPr id="119" name="圆角矩形 118"/>
          <p:cNvSpPr/>
          <p:nvPr/>
        </p:nvSpPr>
        <p:spPr>
          <a:xfrm>
            <a:off x="6712107" y="9937048"/>
            <a:ext cx="924042" cy="559442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0000">
                  <a:alpha val="82000"/>
                </a:srgbClr>
              </a:gs>
              <a:gs pos="44000">
                <a:srgbClr val="C00000">
                  <a:alpha val="97000"/>
                </a:srgbClr>
              </a:gs>
            </a:gsLst>
            <a:lin ang="150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6811278" y="12183717"/>
            <a:ext cx="957580" cy="161734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kumimoji="1" lang="zh-CN" altLang="en-US" sz="5040" b="1" spc="14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城 市</a:t>
            </a:r>
          </a:p>
        </p:txBody>
      </p:sp>
      <p:sp>
        <p:nvSpPr>
          <p:cNvPr id="121" name="圆角矩形 120"/>
          <p:cNvSpPr/>
          <p:nvPr/>
        </p:nvSpPr>
        <p:spPr>
          <a:xfrm>
            <a:off x="12942087" y="9937048"/>
            <a:ext cx="996587" cy="559442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FF0000">
                  <a:alpha val="82000"/>
                </a:srgbClr>
              </a:gs>
              <a:gs pos="49000">
                <a:srgbClr val="C00000">
                  <a:alpha val="97000"/>
                </a:srgbClr>
              </a:gs>
            </a:gsLst>
            <a:lin ang="150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13119392" y="12183714"/>
            <a:ext cx="957580" cy="1617345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 algn="ctr"/>
            <a:r>
              <a:rPr kumimoji="1" lang="zh-CN" altLang="en-US" sz="5040" b="1" spc="14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企 业</a:t>
            </a:r>
          </a:p>
        </p:txBody>
      </p:sp>
      <p:sp>
        <p:nvSpPr>
          <p:cNvPr id="123" name="平行四边形 122"/>
          <p:cNvSpPr/>
          <p:nvPr/>
        </p:nvSpPr>
        <p:spPr>
          <a:xfrm>
            <a:off x="6712107" y="8995458"/>
            <a:ext cx="1850540" cy="941587"/>
          </a:xfrm>
          <a:prstGeom prst="parallelogram">
            <a:avLst>
              <a:gd name="adj" fmla="val 97905"/>
            </a:avLst>
          </a:prstGeom>
          <a:gradFill flip="none" rotWithShape="1">
            <a:gsLst>
              <a:gs pos="100000">
                <a:schemeClr val="bg1">
                  <a:lumMod val="85000"/>
                  <a:alpha val="0"/>
                </a:schemeClr>
              </a:gs>
              <a:gs pos="0">
                <a:srgbClr val="C00000">
                  <a:alpha val="79000"/>
                </a:srgbClr>
              </a:gs>
            </a:gsLst>
            <a:lin ang="162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4" name="平行四边形 71"/>
          <p:cNvSpPr/>
          <p:nvPr/>
        </p:nvSpPr>
        <p:spPr>
          <a:xfrm rot="5400000" flipH="1">
            <a:off x="7107548" y="9544952"/>
            <a:ext cx="1967636" cy="910434"/>
          </a:xfrm>
          <a:custGeom>
            <a:avLst/>
            <a:gdLst>
              <a:gd name="connsiteX0" fmla="*/ 0 w 1556799"/>
              <a:gd name="connsiteY0" fmla="*/ 600849 h 600849"/>
              <a:gd name="connsiteX1" fmla="*/ 319862 w 1556799"/>
              <a:gd name="connsiteY1" fmla="*/ 0 h 600849"/>
              <a:gd name="connsiteX2" fmla="*/ 1556799 w 1556799"/>
              <a:gd name="connsiteY2" fmla="*/ 0 h 600849"/>
              <a:gd name="connsiteX3" fmla="*/ 1236937 w 1556799"/>
              <a:gd name="connsiteY3" fmla="*/ 600849 h 600849"/>
              <a:gd name="connsiteX4" fmla="*/ 0 w 1556799"/>
              <a:gd name="connsiteY4" fmla="*/ 600849 h 600849"/>
              <a:gd name="connsiteX0-1" fmla="*/ 0 w 1813137"/>
              <a:gd name="connsiteY0-2" fmla="*/ 1079092 h 1079092"/>
              <a:gd name="connsiteX1-3" fmla="*/ 319862 w 1813137"/>
              <a:gd name="connsiteY1-4" fmla="*/ 478243 h 1079092"/>
              <a:gd name="connsiteX2-5" fmla="*/ 1813137 w 1813137"/>
              <a:gd name="connsiteY2-6" fmla="*/ 0 h 1079092"/>
              <a:gd name="connsiteX3-7" fmla="*/ 1236937 w 1813137"/>
              <a:gd name="connsiteY3-8" fmla="*/ 1079092 h 1079092"/>
              <a:gd name="connsiteX4-9" fmla="*/ 0 w 1813137"/>
              <a:gd name="connsiteY4-10" fmla="*/ 1079092 h 1079092"/>
              <a:gd name="connsiteX0-11" fmla="*/ 0 w 1813137"/>
              <a:gd name="connsiteY0-12" fmla="*/ 1079092 h 1079092"/>
              <a:gd name="connsiteX1-13" fmla="*/ 564722 w 1813137"/>
              <a:gd name="connsiteY1-14" fmla="*/ 22956 h 1079092"/>
              <a:gd name="connsiteX2-15" fmla="*/ 1813137 w 1813137"/>
              <a:gd name="connsiteY2-16" fmla="*/ 0 h 1079092"/>
              <a:gd name="connsiteX3-17" fmla="*/ 1236937 w 1813137"/>
              <a:gd name="connsiteY3-18" fmla="*/ 1079092 h 1079092"/>
              <a:gd name="connsiteX4-19" fmla="*/ 0 w 1813137"/>
              <a:gd name="connsiteY4-20" fmla="*/ 1079092 h 1079092"/>
              <a:gd name="connsiteX0-21" fmla="*/ 0 w 1813137"/>
              <a:gd name="connsiteY0-22" fmla="*/ 1086745 h 1086745"/>
              <a:gd name="connsiteX1-23" fmla="*/ 599155 w 1813137"/>
              <a:gd name="connsiteY1-24" fmla="*/ 0 h 1086745"/>
              <a:gd name="connsiteX2-25" fmla="*/ 1813137 w 1813137"/>
              <a:gd name="connsiteY2-26" fmla="*/ 7653 h 1086745"/>
              <a:gd name="connsiteX3-27" fmla="*/ 1236937 w 1813137"/>
              <a:gd name="connsiteY3-28" fmla="*/ 1086745 h 1086745"/>
              <a:gd name="connsiteX4-29" fmla="*/ 0 w 1813137"/>
              <a:gd name="connsiteY4-30" fmla="*/ 1086745 h 1086745"/>
              <a:gd name="connsiteX0-31" fmla="*/ 0 w 2311884"/>
              <a:gd name="connsiteY0-32" fmla="*/ 2020191 h 2020191"/>
              <a:gd name="connsiteX1-33" fmla="*/ 599155 w 2311884"/>
              <a:gd name="connsiteY1-34" fmla="*/ 933446 h 2020191"/>
              <a:gd name="connsiteX2-35" fmla="*/ 2311884 w 2311884"/>
              <a:gd name="connsiteY2-36" fmla="*/ 0 h 2020191"/>
              <a:gd name="connsiteX3-37" fmla="*/ 1236937 w 2311884"/>
              <a:gd name="connsiteY3-38" fmla="*/ 2020191 h 2020191"/>
              <a:gd name="connsiteX4-39" fmla="*/ 0 w 2311884"/>
              <a:gd name="connsiteY4-40" fmla="*/ 2020191 h 2020191"/>
              <a:gd name="connsiteX0-41" fmla="*/ 0 w 2311884"/>
              <a:gd name="connsiteY0-42" fmla="*/ 2020191 h 2020191"/>
              <a:gd name="connsiteX1-43" fmla="*/ 1104553 w 2311884"/>
              <a:gd name="connsiteY1-44" fmla="*/ 12371 h 2020191"/>
              <a:gd name="connsiteX2-45" fmla="*/ 2311884 w 2311884"/>
              <a:gd name="connsiteY2-46" fmla="*/ 0 h 2020191"/>
              <a:gd name="connsiteX3-47" fmla="*/ 1236937 w 2311884"/>
              <a:gd name="connsiteY3-48" fmla="*/ 2020191 h 2020191"/>
              <a:gd name="connsiteX4-49" fmla="*/ 0 w 2311884"/>
              <a:gd name="connsiteY4-50" fmla="*/ 2020191 h 2020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11884" h="2020191">
                <a:moveTo>
                  <a:pt x="0" y="2020191"/>
                </a:moveTo>
                <a:lnTo>
                  <a:pt x="1104553" y="12371"/>
                </a:lnTo>
                <a:lnTo>
                  <a:pt x="2311884" y="0"/>
                </a:lnTo>
                <a:lnTo>
                  <a:pt x="1236937" y="2020191"/>
                </a:lnTo>
                <a:lnTo>
                  <a:pt x="0" y="202019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  <a:alpha val="0"/>
                </a:schemeClr>
              </a:gs>
              <a:gs pos="0">
                <a:srgbClr val="C00000">
                  <a:alpha val="79000"/>
                </a:srgbClr>
              </a:gs>
            </a:gsLst>
            <a:lin ang="162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5" name="平行四边形 124"/>
          <p:cNvSpPr/>
          <p:nvPr/>
        </p:nvSpPr>
        <p:spPr>
          <a:xfrm flipH="1">
            <a:off x="12014660" y="9016349"/>
            <a:ext cx="1924012" cy="941587"/>
          </a:xfrm>
          <a:prstGeom prst="parallelogram">
            <a:avLst>
              <a:gd name="adj" fmla="val 97020"/>
            </a:avLst>
          </a:prstGeom>
          <a:gradFill flip="none" rotWithShape="1">
            <a:gsLst>
              <a:gs pos="100000">
                <a:schemeClr val="bg1">
                  <a:lumMod val="85000"/>
                  <a:alpha val="0"/>
                </a:schemeClr>
              </a:gs>
              <a:gs pos="0">
                <a:srgbClr val="C00000">
                  <a:alpha val="79000"/>
                </a:srgbClr>
              </a:gs>
            </a:gsLst>
            <a:lin ang="162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26" name="平行四边形 71"/>
          <p:cNvSpPr/>
          <p:nvPr/>
        </p:nvSpPr>
        <p:spPr>
          <a:xfrm rot="16200000">
            <a:off x="11510257" y="9565843"/>
            <a:ext cx="1967636" cy="910434"/>
          </a:xfrm>
          <a:custGeom>
            <a:avLst/>
            <a:gdLst>
              <a:gd name="connsiteX0" fmla="*/ 0 w 1556799"/>
              <a:gd name="connsiteY0" fmla="*/ 600849 h 600849"/>
              <a:gd name="connsiteX1" fmla="*/ 319862 w 1556799"/>
              <a:gd name="connsiteY1" fmla="*/ 0 h 600849"/>
              <a:gd name="connsiteX2" fmla="*/ 1556799 w 1556799"/>
              <a:gd name="connsiteY2" fmla="*/ 0 h 600849"/>
              <a:gd name="connsiteX3" fmla="*/ 1236937 w 1556799"/>
              <a:gd name="connsiteY3" fmla="*/ 600849 h 600849"/>
              <a:gd name="connsiteX4" fmla="*/ 0 w 1556799"/>
              <a:gd name="connsiteY4" fmla="*/ 600849 h 600849"/>
              <a:gd name="connsiteX0-1" fmla="*/ 0 w 1813137"/>
              <a:gd name="connsiteY0-2" fmla="*/ 1079092 h 1079092"/>
              <a:gd name="connsiteX1-3" fmla="*/ 319862 w 1813137"/>
              <a:gd name="connsiteY1-4" fmla="*/ 478243 h 1079092"/>
              <a:gd name="connsiteX2-5" fmla="*/ 1813137 w 1813137"/>
              <a:gd name="connsiteY2-6" fmla="*/ 0 h 1079092"/>
              <a:gd name="connsiteX3-7" fmla="*/ 1236937 w 1813137"/>
              <a:gd name="connsiteY3-8" fmla="*/ 1079092 h 1079092"/>
              <a:gd name="connsiteX4-9" fmla="*/ 0 w 1813137"/>
              <a:gd name="connsiteY4-10" fmla="*/ 1079092 h 1079092"/>
              <a:gd name="connsiteX0-11" fmla="*/ 0 w 1813137"/>
              <a:gd name="connsiteY0-12" fmla="*/ 1079092 h 1079092"/>
              <a:gd name="connsiteX1-13" fmla="*/ 564722 w 1813137"/>
              <a:gd name="connsiteY1-14" fmla="*/ 22956 h 1079092"/>
              <a:gd name="connsiteX2-15" fmla="*/ 1813137 w 1813137"/>
              <a:gd name="connsiteY2-16" fmla="*/ 0 h 1079092"/>
              <a:gd name="connsiteX3-17" fmla="*/ 1236937 w 1813137"/>
              <a:gd name="connsiteY3-18" fmla="*/ 1079092 h 1079092"/>
              <a:gd name="connsiteX4-19" fmla="*/ 0 w 1813137"/>
              <a:gd name="connsiteY4-20" fmla="*/ 1079092 h 1079092"/>
              <a:gd name="connsiteX0-21" fmla="*/ 0 w 1813137"/>
              <a:gd name="connsiteY0-22" fmla="*/ 1086745 h 1086745"/>
              <a:gd name="connsiteX1-23" fmla="*/ 599155 w 1813137"/>
              <a:gd name="connsiteY1-24" fmla="*/ 0 h 1086745"/>
              <a:gd name="connsiteX2-25" fmla="*/ 1813137 w 1813137"/>
              <a:gd name="connsiteY2-26" fmla="*/ 7653 h 1086745"/>
              <a:gd name="connsiteX3-27" fmla="*/ 1236937 w 1813137"/>
              <a:gd name="connsiteY3-28" fmla="*/ 1086745 h 1086745"/>
              <a:gd name="connsiteX4-29" fmla="*/ 0 w 1813137"/>
              <a:gd name="connsiteY4-30" fmla="*/ 1086745 h 1086745"/>
              <a:gd name="connsiteX0-31" fmla="*/ 0 w 2311884"/>
              <a:gd name="connsiteY0-32" fmla="*/ 2020191 h 2020191"/>
              <a:gd name="connsiteX1-33" fmla="*/ 599155 w 2311884"/>
              <a:gd name="connsiteY1-34" fmla="*/ 933446 h 2020191"/>
              <a:gd name="connsiteX2-35" fmla="*/ 2311884 w 2311884"/>
              <a:gd name="connsiteY2-36" fmla="*/ 0 h 2020191"/>
              <a:gd name="connsiteX3-37" fmla="*/ 1236937 w 2311884"/>
              <a:gd name="connsiteY3-38" fmla="*/ 2020191 h 2020191"/>
              <a:gd name="connsiteX4-39" fmla="*/ 0 w 2311884"/>
              <a:gd name="connsiteY4-40" fmla="*/ 2020191 h 2020191"/>
              <a:gd name="connsiteX0-41" fmla="*/ 0 w 2311884"/>
              <a:gd name="connsiteY0-42" fmla="*/ 2020191 h 2020191"/>
              <a:gd name="connsiteX1-43" fmla="*/ 1104553 w 2311884"/>
              <a:gd name="connsiteY1-44" fmla="*/ 12371 h 2020191"/>
              <a:gd name="connsiteX2-45" fmla="*/ 2311884 w 2311884"/>
              <a:gd name="connsiteY2-46" fmla="*/ 0 h 2020191"/>
              <a:gd name="connsiteX3-47" fmla="*/ 1236937 w 2311884"/>
              <a:gd name="connsiteY3-48" fmla="*/ 2020191 h 2020191"/>
              <a:gd name="connsiteX4-49" fmla="*/ 0 w 2311884"/>
              <a:gd name="connsiteY4-50" fmla="*/ 2020191 h 20201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11884" h="2020191">
                <a:moveTo>
                  <a:pt x="0" y="2020191"/>
                </a:moveTo>
                <a:lnTo>
                  <a:pt x="1104553" y="12371"/>
                </a:lnTo>
                <a:lnTo>
                  <a:pt x="2311884" y="0"/>
                </a:lnTo>
                <a:lnTo>
                  <a:pt x="1236937" y="2020191"/>
                </a:lnTo>
                <a:lnTo>
                  <a:pt x="0" y="202019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  <a:alpha val="0"/>
                </a:schemeClr>
              </a:gs>
              <a:gs pos="0">
                <a:srgbClr val="C00000">
                  <a:alpha val="64000"/>
                </a:srgbClr>
              </a:gs>
            </a:gsLst>
            <a:lin ang="16200000" scaled="0"/>
            <a:tileRect/>
          </a:gra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394970" fontAlgn="ctr">
              <a:spcBef>
                <a:spcPts val="215"/>
              </a:spcBef>
              <a:buClr>
                <a:prstClr val="white"/>
              </a:buClr>
              <a:buSzPct val="60000"/>
            </a:pPr>
            <a:endParaRPr lang="zh-CN" altLang="en-US" sz="1430" b="1" kern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3" cstate="print">
            <a:lum bright="100000" contrast="100000"/>
          </a:blip>
          <a:stretch>
            <a:fillRect/>
          </a:stretch>
        </p:blipFill>
        <p:spPr>
          <a:xfrm>
            <a:off x="6760418" y="10672753"/>
            <a:ext cx="761169" cy="759931"/>
          </a:xfrm>
          <a:prstGeom prst="rect">
            <a:avLst/>
          </a:prstGeom>
          <a:noFill/>
        </p:spPr>
      </p:pic>
      <p:pic>
        <p:nvPicPr>
          <p:cNvPr id="128" name="图形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22206" y="10710816"/>
            <a:ext cx="852057" cy="800243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5326636" y="16697723"/>
            <a:ext cx="2214859" cy="1340769"/>
          </a:xfrm>
          <a:prstGeom prst="roundRect">
            <a:avLst>
              <a:gd name="adj" fmla="val 4203"/>
            </a:avLst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36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全感知</a:t>
            </a:r>
            <a:endParaRPr kumimoji="1" lang="en-US" altLang="zh-CN" sz="336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/>
            <a:r>
              <a:rPr kumimoji="1" lang="zh-CN" altLang="en-US" sz="22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融合感知</a:t>
            </a:r>
            <a:endParaRPr kumimoji="1" lang="en-US" altLang="zh-CN" sz="224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7967845" y="16697723"/>
            <a:ext cx="2214859" cy="1340769"/>
          </a:xfrm>
          <a:prstGeom prst="roundRect">
            <a:avLst>
              <a:gd name="adj" fmla="val 4203"/>
            </a:avLst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36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全智能</a:t>
            </a:r>
            <a:endParaRPr kumimoji="1" lang="en-US" altLang="zh-CN" sz="336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/>
            <a:r>
              <a:rPr kumimoji="1" lang="zh-CN" altLang="en-US" sz="22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全域智能</a:t>
            </a:r>
          </a:p>
        </p:txBody>
      </p:sp>
      <p:sp>
        <p:nvSpPr>
          <p:cNvPr id="65" name="圆角矩形 64"/>
          <p:cNvSpPr/>
          <p:nvPr/>
        </p:nvSpPr>
        <p:spPr>
          <a:xfrm>
            <a:off x="10609054" y="16697723"/>
            <a:ext cx="2214859" cy="1340769"/>
          </a:xfrm>
          <a:prstGeom prst="roundRect">
            <a:avLst>
              <a:gd name="adj" fmla="val 4203"/>
            </a:avLst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36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全连接</a:t>
            </a:r>
            <a:endParaRPr kumimoji="1" lang="en-US" altLang="zh-CN" sz="336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/>
            <a:r>
              <a:rPr kumimoji="1" lang="zh-CN" altLang="en-US" sz="22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融合连接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13250264" y="16697723"/>
            <a:ext cx="2214859" cy="1340769"/>
          </a:xfrm>
          <a:prstGeom prst="roundRect">
            <a:avLst>
              <a:gd name="adj" fmla="val 4203"/>
            </a:avLst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36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全计算</a:t>
            </a:r>
            <a:endParaRPr kumimoji="1" lang="en-US" altLang="zh-CN" sz="336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/>
            <a:r>
              <a:rPr kumimoji="1" lang="zh-CN" altLang="en-US" sz="22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全网计算</a:t>
            </a:r>
          </a:p>
        </p:txBody>
      </p:sp>
      <p:sp>
        <p:nvSpPr>
          <p:cNvPr id="71" name="圆角矩形 70"/>
          <p:cNvSpPr/>
          <p:nvPr/>
        </p:nvSpPr>
        <p:spPr>
          <a:xfrm rot="10800000">
            <a:off x="1636617" y="8893432"/>
            <a:ext cx="2366619" cy="909447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0000"/>
            </a:schemeClr>
          </a:soli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197485" fontAlgn="ctr">
              <a:spcBef>
                <a:spcPts val="110"/>
              </a:spcBef>
              <a:buClr>
                <a:prstClr val="white"/>
              </a:buClr>
              <a:buSzPct val="60000"/>
            </a:pPr>
            <a:endParaRPr lang="zh-CN" altLang="en-US" sz="715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676489" y="9235225"/>
            <a:ext cx="2286875" cy="565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08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创新业务</a:t>
            </a:r>
            <a:endParaRPr kumimoji="1" lang="en-US" altLang="zh-CN" sz="308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753105" y="10228211"/>
            <a:ext cx="2133642" cy="7464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机器视觉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/>
            <a:r>
              <a:rPr kumimoji="1" lang="zh-CN" altLang="en-US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机器人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753105" y="11175591"/>
            <a:ext cx="2133642" cy="7464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智慧生活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1753105" y="15912491"/>
            <a:ext cx="2133642" cy="7464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热成像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1753105" y="14017731"/>
            <a:ext cx="2133642" cy="7464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智慧消防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1753105" y="14965111"/>
            <a:ext cx="2133642" cy="7464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智慧存储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1753105" y="12122971"/>
            <a:ext cx="2133642" cy="7464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汽车电子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1753105" y="13070351"/>
            <a:ext cx="2133642" cy="7464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智慧安检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1753105" y="16859863"/>
            <a:ext cx="2133642" cy="7464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……</a:t>
            </a:r>
          </a:p>
        </p:txBody>
      </p:sp>
      <p:sp>
        <p:nvSpPr>
          <p:cNvPr id="130" name="圆角矩形 129"/>
          <p:cNvSpPr/>
          <p:nvPr/>
        </p:nvSpPr>
        <p:spPr>
          <a:xfrm rot="10800000">
            <a:off x="16997520" y="8891634"/>
            <a:ext cx="2217634" cy="914685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  <a:alpha val="20000"/>
            </a:schemeClr>
          </a:solidFill>
          <a:ln w="3175">
            <a:noFill/>
            <a:miter lim="800000"/>
          </a:ln>
          <a:effectLst/>
        </p:spPr>
        <p:txBody>
          <a:bodyPr lIns="0" tIns="0" rIns="0" bIns="0" anchor="ctr">
            <a:noAutofit/>
          </a:bodyPr>
          <a:lstStyle/>
          <a:p>
            <a:pPr algn="ctr" defTabSz="197485" fontAlgn="ctr">
              <a:spcBef>
                <a:spcPts val="110"/>
              </a:spcBef>
              <a:buClr>
                <a:prstClr val="white"/>
              </a:buClr>
              <a:buSzPct val="60000"/>
            </a:pPr>
            <a:endParaRPr lang="zh-CN" altLang="en-US" sz="715" b="1" kern="0" dirty="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7247314" y="9235225"/>
            <a:ext cx="1718044" cy="565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308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全生态</a:t>
            </a:r>
            <a:endParaRPr kumimoji="1" lang="en-US" altLang="zh-CN" sz="308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3" name="圆角矩形 132"/>
          <p:cNvSpPr/>
          <p:nvPr/>
        </p:nvSpPr>
        <p:spPr>
          <a:xfrm>
            <a:off x="17208867" y="10063549"/>
            <a:ext cx="1794934" cy="100982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服务生态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4" name="圆角矩形 133"/>
          <p:cNvSpPr/>
          <p:nvPr/>
        </p:nvSpPr>
        <p:spPr>
          <a:xfrm>
            <a:off x="17208867" y="11297447"/>
            <a:ext cx="1794934" cy="100982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业务生态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5" name="圆角矩形 134"/>
          <p:cNvSpPr/>
          <p:nvPr/>
        </p:nvSpPr>
        <p:spPr>
          <a:xfrm>
            <a:off x="17208867" y="12531343"/>
            <a:ext cx="1794934" cy="100982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软件生态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17208867" y="13765241"/>
            <a:ext cx="1794934" cy="100982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算法生态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7" name="圆角矩形 136"/>
          <p:cNvSpPr/>
          <p:nvPr/>
        </p:nvSpPr>
        <p:spPr>
          <a:xfrm>
            <a:off x="17208867" y="14999137"/>
            <a:ext cx="1794934" cy="100982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52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硬件生态</a:t>
            </a:r>
            <a:endParaRPr kumimoji="1" lang="en-US" altLang="zh-CN" sz="252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8" name="圆角矩形 137"/>
          <p:cNvSpPr/>
          <p:nvPr/>
        </p:nvSpPr>
        <p:spPr>
          <a:xfrm>
            <a:off x="17208867" y="16233032"/>
            <a:ext cx="1794934" cy="100982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……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475986" y="3694187"/>
            <a:ext cx="31366740" cy="144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9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从智能到融合智能，大华股份全新升级“</a:t>
            </a:r>
            <a:r>
              <a:rPr lang="en-US" altLang="zh-CN" sz="294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Dahua</a:t>
            </a:r>
            <a:r>
              <a:rPr lang="en-US" altLang="zh-CN" sz="29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Think# 2.0”</a:t>
            </a:r>
            <a:r>
              <a:rPr lang="zh-CN" altLang="en-US" sz="29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战略，依托大模型构建更为广阔的</a:t>
            </a:r>
            <a:r>
              <a:rPr lang="en-US" altLang="zh-CN" sz="294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AIoT</a:t>
            </a:r>
            <a:r>
              <a:rPr lang="zh-CN" altLang="en-US" sz="294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能力、多元融合构建更宽泛的连接能力，全面激活以视频为核心的数据要素价值，持续使能城市与企业业务创新，助力城市构建更高效治理的治理体系、赋能企业数智化转型升级，践行“让社会更智能，让生活更美好”的责任。</a:t>
            </a:r>
          </a:p>
        </p:txBody>
      </p:sp>
      <p:sp>
        <p:nvSpPr>
          <p:cNvPr id="85" name="圆角矩形 84"/>
          <p:cNvSpPr/>
          <p:nvPr/>
        </p:nvSpPr>
        <p:spPr>
          <a:xfrm rot="10800000">
            <a:off x="9135442" y="6138307"/>
            <a:ext cx="10079706" cy="2417601"/>
          </a:xfrm>
          <a:prstGeom prst="roundRect">
            <a:avLst>
              <a:gd name="adj" fmla="val 0"/>
            </a:avLst>
          </a:prstGeom>
          <a:solidFill>
            <a:srgbClr val="2076F4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36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106457" y="6652172"/>
            <a:ext cx="4075952" cy="112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360" b="1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Intelligence</a:t>
            </a:r>
          </a:p>
          <a:p>
            <a:pPr algn="ctr"/>
            <a:r>
              <a:rPr lang="zh-CN" altLang="en-US" sz="3360" b="1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智能</a:t>
            </a:r>
            <a:endParaRPr lang="en-US" altLang="zh-CN" sz="336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9486352" y="6652172"/>
            <a:ext cx="5682015" cy="112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360" b="1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Integrated Intelligence</a:t>
            </a:r>
          </a:p>
          <a:p>
            <a:pPr algn="ctr"/>
            <a:r>
              <a:rPr lang="zh-CN" altLang="en-US" sz="3360" b="1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融合智能</a:t>
            </a:r>
            <a:endParaRPr lang="en-US" altLang="zh-CN" sz="3360" b="1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5550948" y="6264643"/>
            <a:ext cx="3115090" cy="2027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" indent="97155">
              <a:buFont typeface="Arial" panose="020B0604020202020204" pitchFamily="34" charset="0"/>
              <a:buChar char="•"/>
            </a:pPr>
            <a:r>
              <a:rPr lang="zh-CN" altLang="en-US" sz="252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多模态融合</a:t>
            </a:r>
            <a:endParaRPr lang="en-US" altLang="zh-CN" sz="2520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7155" indent="97155">
              <a:buFont typeface="Arial" panose="020B0604020202020204" pitchFamily="34" charset="0"/>
              <a:buChar char="•"/>
            </a:pPr>
            <a:r>
              <a:rPr lang="zh-CN" altLang="en-US" sz="252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行业大模型</a:t>
            </a:r>
            <a:endParaRPr lang="en-US" altLang="zh-CN" sz="2520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7155" indent="97155">
              <a:buFont typeface="Arial" panose="020B0604020202020204" pitchFamily="34" charset="0"/>
              <a:buChar char="•"/>
            </a:pPr>
            <a:r>
              <a:rPr lang="zh-CN" altLang="en-US" sz="252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图数融合</a:t>
            </a:r>
            <a:endParaRPr lang="en-US" altLang="zh-CN" sz="2520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7155" indent="97155">
              <a:buFont typeface="Arial" panose="020B0604020202020204" pitchFamily="34" charset="0"/>
              <a:buChar char="•"/>
            </a:pPr>
            <a:r>
              <a:rPr lang="zh-CN" altLang="en-US" sz="252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融合连接</a:t>
            </a:r>
            <a:endParaRPr lang="en-US" altLang="zh-CN" sz="2520" kern="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marL="97155" indent="97155">
              <a:buFont typeface="Arial" panose="020B0604020202020204" pitchFamily="34" charset="0"/>
              <a:buChar char="•"/>
            </a:pPr>
            <a:r>
              <a:rPr lang="en-US" altLang="zh-CN" sz="2520" kern="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7" name="任意多边形 101"/>
          <p:cNvSpPr/>
          <p:nvPr/>
        </p:nvSpPr>
        <p:spPr>
          <a:xfrm rot="16200000" flipH="1" flipV="1">
            <a:off x="19001508" y="11647201"/>
            <a:ext cx="1525194" cy="1252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652" y="20988"/>
                </a:lnTo>
                <a:cubicBezTo>
                  <a:pt x="16920" y="18272"/>
                  <a:pt x="14386" y="12973"/>
                  <a:pt x="14386" y="6882"/>
                </a:cubicBezTo>
                <a:cubicBezTo>
                  <a:pt x="14386" y="6328"/>
                  <a:pt x="14407" y="5781"/>
                  <a:pt x="14448" y="5242"/>
                </a:cubicBezTo>
                <a:lnTo>
                  <a:pt x="14488" y="4887"/>
                </a:lnTo>
                <a:lnTo>
                  <a:pt x="17329" y="4887"/>
                </a:lnTo>
                <a:lnTo>
                  <a:pt x="10800" y="0"/>
                </a:lnTo>
                <a:lnTo>
                  <a:pt x="4271" y="4887"/>
                </a:lnTo>
                <a:lnTo>
                  <a:pt x="7112" y="4887"/>
                </a:lnTo>
                <a:lnTo>
                  <a:pt x="7152" y="5242"/>
                </a:lnTo>
                <a:cubicBezTo>
                  <a:pt x="7193" y="5781"/>
                  <a:pt x="7214" y="6328"/>
                  <a:pt x="7214" y="6882"/>
                </a:cubicBezTo>
                <a:cubicBezTo>
                  <a:pt x="7214" y="12973"/>
                  <a:pt x="4680" y="18272"/>
                  <a:pt x="948" y="20988"/>
                </a:cubicBezTo>
                <a:lnTo>
                  <a:pt x="0" y="21600"/>
                </a:lnTo>
                <a:lnTo>
                  <a:pt x="21172" y="21600"/>
                </a:lnTo>
                <a:close/>
              </a:path>
            </a:pathLst>
          </a:custGeom>
          <a:gradFill flip="none" rotWithShape="1">
            <a:gsLst>
              <a:gs pos="26000">
                <a:schemeClr val="bg1">
                  <a:alpha val="0"/>
                </a:schemeClr>
              </a:gs>
              <a:gs pos="100000">
                <a:schemeClr val="bg1">
                  <a:alpha val="24000"/>
                </a:schemeClr>
              </a:gs>
            </a:gsLst>
            <a:lin ang="16200000" scaled="0"/>
            <a:tileRect/>
          </a:gradFill>
          <a:ln w="3175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4648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8" name="任意多边形 101"/>
          <p:cNvSpPr/>
          <p:nvPr/>
        </p:nvSpPr>
        <p:spPr>
          <a:xfrm rot="16200000" flipH="1" flipV="1">
            <a:off x="23304408" y="7674978"/>
            <a:ext cx="696676" cy="53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652" y="20988"/>
                </a:lnTo>
                <a:cubicBezTo>
                  <a:pt x="16920" y="18272"/>
                  <a:pt x="14386" y="12973"/>
                  <a:pt x="14386" y="6882"/>
                </a:cubicBezTo>
                <a:cubicBezTo>
                  <a:pt x="14386" y="6328"/>
                  <a:pt x="14407" y="5781"/>
                  <a:pt x="14448" y="5242"/>
                </a:cubicBezTo>
                <a:lnTo>
                  <a:pt x="14488" y="4887"/>
                </a:lnTo>
                <a:lnTo>
                  <a:pt x="17329" y="4887"/>
                </a:lnTo>
                <a:lnTo>
                  <a:pt x="10800" y="0"/>
                </a:lnTo>
                <a:lnTo>
                  <a:pt x="4271" y="4887"/>
                </a:lnTo>
                <a:lnTo>
                  <a:pt x="7112" y="4887"/>
                </a:lnTo>
                <a:lnTo>
                  <a:pt x="7152" y="5242"/>
                </a:lnTo>
                <a:cubicBezTo>
                  <a:pt x="7193" y="5781"/>
                  <a:pt x="7214" y="6328"/>
                  <a:pt x="7214" y="6882"/>
                </a:cubicBezTo>
                <a:cubicBezTo>
                  <a:pt x="7214" y="12973"/>
                  <a:pt x="4680" y="18272"/>
                  <a:pt x="948" y="20988"/>
                </a:cubicBezTo>
                <a:lnTo>
                  <a:pt x="0" y="21600"/>
                </a:lnTo>
                <a:lnTo>
                  <a:pt x="21172" y="216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C000"/>
              </a:gs>
            </a:gsLst>
            <a:lin ang="16200000"/>
          </a:gradFill>
          <a:ln w="6350">
            <a:noFill/>
            <a:miter lim="400000"/>
          </a:ln>
          <a:effectLst/>
        </p:spPr>
        <p:txBody>
          <a:bodyPr lIns="33972" tIns="33972" rIns="33972" bIns="33972" anchor="ctr"/>
          <a:lstStyle/>
          <a:p>
            <a:pPr defTabSz="246380">
              <a:lnSpc>
                <a:spcPts val="550"/>
              </a:lnSpc>
            </a:pPr>
            <a:endParaRPr lang="zh-CN" altLang="en-US" sz="5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微软雅黑" panose="020B0503020204020204" charset="-122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1346217" y="6412130"/>
            <a:ext cx="5043898" cy="52197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城市业务</a:t>
            </a:r>
            <a:r>
              <a:rPr lang="en-US" altLang="zh-CN" sz="2800" b="1" kern="1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2.0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7038670" y="6455004"/>
            <a:ext cx="5109196" cy="52197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企业业务</a:t>
            </a:r>
            <a:r>
              <a:rPr lang="en-US" altLang="zh-CN" sz="2800" b="1" kern="1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2.0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346217" y="14256935"/>
            <a:ext cx="10801655" cy="735540"/>
            <a:chOff x="7528837" y="4852351"/>
            <a:chExt cx="3524455" cy="240014"/>
          </a:xfrm>
          <a:noFill/>
        </p:grpSpPr>
        <p:sp>
          <p:nvSpPr>
            <p:cNvPr id="141" name="圆角矩形 140"/>
            <p:cNvSpPr/>
            <p:nvPr/>
          </p:nvSpPr>
          <p:spPr>
            <a:xfrm>
              <a:off x="7528837" y="4852351"/>
              <a:ext cx="1151283" cy="240014"/>
            </a:xfrm>
            <a:prstGeom prst="roundRect">
              <a:avLst>
                <a:gd name="adj" fmla="val 0"/>
              </a:avLst>
            </a:prstGeom>
            <a:grpFill/>
            <a:ln w="3175" cap="flat" cmpd="sng" algn="ctr">
              <a:solidFill>
                <a:schemeClr val="bg1">
                  <a:lumMod val="85000"/>
                  <a:alpha val="30000"/>
                </a:schemeClr>
              </a:solidFill>
              <a:prstDash val="solid"/>
              <a:miter lim="800000"/>
            </a:ln>
            <a:effectLst/>
          </p:spPr>
          <p:txBody>
            <a:bodyPr lIns="501729" rIns="501729" rtlCol="0" anchor="ctr"/>
            <a:lstStyle/>
            <a:p>
              <a:pPr algn="ctr" defTabSz="910590"/>
              <a:r>
                <a:rPr lang="zh-CN" altLang="en-US" sz="1960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数据资源化</a:t>
              </a:r>
              <a:endParaRPr lang="en-US" altLang="zh-CN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2" name="圆角矩形 141"/>
            <p:cNvSpPr/>
            <p:nvPr/>
          </p:nvSpPr>
          <p:spPr>
            <a:xfrm>
              <a:off x="8715423" y="4852351"/>
              <a:ext cx="1151283" cy="240014"/>
            </a:xfrm>
            <a:prstGeom prst="roundRect">
              <a:avLst>
                <a:gd name="adj" fmla="val 0"/>
              </a:avLst>
            </a:prstGeom>
            <a:grpFill/>
            <a:ln w="3175" cap="flat" cmpd="sng" algn="ctr">
              <a:solidFill>
                <a:schemeClr val="bg1">
                  <a:lumMod val="85000"/>
                  <a:alpha val="30000"/>
                </a:schemeClr>
              </a:solidFill>
              <a:prstDash val="solid"/>
              <a:miter lim="800000"/>
            </a:ln>
            <a:effectLst/>
          </p:spPr>
          <p:txBody>
            <a:bodyPr lIns="501729" rIns="501729" rtlCol="0" anchor="ctr"/>
            <a:lstStyle/>
            <a:p>
              <a:pPr algn="ctr" defTabSz="910590"/>
              <a:r>
                <a:rPr lang="zh-CN" altLang="en-US" sz="1960" kern="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数据资产化</a:t>
              </a:r>
              <a:endParaRPr lang="en-US" altLang="zh-CN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9902009" y="4852351"/>
              <a:ext cx="1151283" cy="240014"/>
            </a:xfrm>
            <a:prstGeom prst="roundRect">
              <a:avLst>
                <a:gd name="adj" fmla="val 0"/>
              </a:avLst>
            </a:prstGeom>
            <a:grpFill/>
            <a:ln w="3175" cap="flat" cmpd="sng" algn="ctr">
              <a:solidFill>
                <a:schemeClr val="bg1">
                  <a:lumMod val="85000"/>
                  <a:alpha val="30000"/>
                </a:schemeClr>
              </a:solidFill>
              <a:prstDash val="solid"/>
              <a:miter lim="800000"/>
            </a:ln>
            <a:effectLst/>
          </p:spPr>
          <p:txBody>
            <a:bodyPr lIns="501729" rIns="501729" rtlCol="0" anchor="ctr"/>
            <a:lstStyle/>
            <a:p>
              <a:pPr algn="ctr" defTabSz="910590"/>
              <a:r>
                <a:rPr lang="zh-CN" altLang="en-US" sz="1960" ker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微软雅黑" panose="020B0503020204020204" charset="-122"/>
                </a:rPr>
                <a:t>数据商品化</a:t>
              </a:r>
              <a:endParaRPr lang="en-US" altLang="zh-CN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endParaRPr>
            </a:p>
          </p:txBody>
        </p:sp>
      </p:grpSp>
      <p:sp>
        <p:nvSpPr>
          <p:cNvPr id="144" name="矩形 143"/>
          <p:cNvSpPr/>
          <p:nvPr/>
        </p:nvSpPr>
        <p:spPr>
          <a:xfrm>
            <a:off x="21346217" y="13395011"/>
            <a:ext cx="10801652" cy="43561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>
            <a:spAutoFit/>
          </a:bodyPr>
          <a:lstStyle/>
          <a:p>
            <a:pPr lvl="0" algn="ctr" defTabSz="910590">
              <a:defRPr/>
            </a:pPr>
            <a:r>
              <a:rPr lang="zh-CN" altLang="en-US" sz="22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激活以视频为核心的数据要素价值</a:t>
            </a:r>
          </a:p>
        </p:txBody>
      </p:sp>
      <p:sp>
        <p:nvSpPr>
          <p:cNvPr id="148" name="矩形 147"/>
          <p:cNvSpPr/>
          <p:nvPr/>
        </p:nvSpPr>
        <p:spPr>
          <a:xfrm>
            <a:off x="21346217" y="16185334"/>
            <a:ext cx="5143684" cy="43561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>
            <a:spAutoFit/>
          </a:bodyPr>
          <a:lstStyle/>
          <a:p>
            <a:pPr lvl="0" algn="ctr" defTabSz="910590">
              <a:defRPr/>
            </a:pPr>
            <a:r>
              <a:rPr lang="zh-CN" altLang="en-US" sz="22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依托大模型构建更广阔的</a:t>
            </a:r>
            <a:r>
              <a:rPr lang="en-US" altLang="zh-CN" sz="22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AIoT</a:t>
            </a:r>
            <a:r>
              <a:rPr lang="zh-CN" altLang="en-US" sz="22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能力</a:t>
            </a:r>
          </a:p>
        </p:txBody>
      </p:sp>
      <p:sp>
        <p:nvSpPr>
          <p:cNvPr id="145" name="圆角矩形 144"/>
          <p:cNvSpPr/>
          <p:nvPr/>
        </p:nvSpPr>
        <p:spPr>
          <a:xfrm>
            <a:off x="21346217" y="17039010"/>
            <a:ext cx="1651602" cy="73554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bg1">
                <a:lumMod val="85000"/>
                <a:alpha val="30000"/>
              </a:schemeClr>
            </a:solidFill>
            <a:prstDash val="solid"/>
            <a:miter lim="800000"/>
          </a:ln>
          <a:effectLst/>
        </p:spPr>
        <p:txBody>
          <a:bodyPr lIns="403199" rIns="403199" rtlCol="0" anchor="ctr"/>
          <a:lstStyle/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视觉</a:t>
            </a:r>
            <a:endParaRPr lang="en-US" altLang="zh-CN" sz="196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为核心</a:t>
            </a:r>
            <a:endParaRPr lang="en-US" altLang="zh-CN" sz="196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6" name="圆角矩形 145"/>
          <p:cNvSpPr/>
          <p:nvPr/>
        </p:nvSpPr>
        <p:spPr>
          <a:xfrm>
            <a:off x="23092258" y="17039010"/>
            <a:ext cx="1651602" cy="73554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bg1">
                <a:lumMod val="85000"/>
                <a:alpha val="30000"/>
              </a:schemeClr>
            </a:solidFill>
            <a:prstDash val="solid"/>
            <a:miter lim="800000"/>
          </a:ln>
          <a:effectLst/>
        </p:spPr>
        <p:txBody>
          <a:bodyPr lIns="403199" rIns="403199" rtlCol="0" anchor="ctr"/>
          <a:lstStyle/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多模态融合</a:t>
            </a:r>
            <a:endParaRPr lang="en-US" altLang="zh-CN" sz="196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7" name="圆角矩形 146"/>
          <p:cNvSpPr/>
          <p:nvPr/>
        </p:nvSpPr>
        <p:spPr>
          <a:xfrm>
            <a:off x="24838299" y="17039010"/>
            <a:ext cx="1651602" cy="73554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bg1">
                <a:lumMod val="85000"/>
                <a:alpha val="30000"/>
              </a:schemeClr>
            </a:solidFill>
            <a:prstDash val="solid"/>
            <a:miter lim="800000"/>
          </a:ln>
          <a:effectLst/>
        </p:spPr>
        <p:txBody>
          <a:bodyPr lIns="403199" rIns="403199" rtlCol="0" anchor="ctr"/>
          <a:lstStyle/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行业</a:t>
            </a:r>
            <a:endParaRPr lang="en-US" altLang="zh-CN" sz="196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大模型</a:t>
            </a:r>
            <a:endParaRPr lang="en-US" altLang="zh-CN" sz="196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9" name="圆角矩形 148"/>
          <p:cNvSpPr/>
          <p:nvPr/>
        </p:nvSpPr>
        <p:spPr>
          <a:xfrm>
            <a:off x="26880633" y="17039010"/>
            <a:ext cx="1690273" cy="73554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bg1">
                <a:lumMod val="85000"/>
                <a:alpha val="30000"/>
              </a:schemeClr>
            </a:solidFill>
            <a:prstDash val="solid"/>
            <a:miter lim="800000"/>
          </a:ln>
          <a:effectLst/>
        </p:spPr>
        <p:txBody>
          <a:bodyPr lIns="403199" rIns="403199" rtlCol="0" anchor="ctr"/>
          <a:lstStyle/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业网</a:t>
            </a:r>
            <a:endParaRPr lang="en-US" altLang="zh-CN" sz="196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融合</a:t>
            </a:r>
          </a:p>
        </p:txBody>
      </p:sp>
      <p:sp>
        <p:nvSpPr>
          <p:cNvPr id="150" name="圆角矩形 149"/>
          <p:cNvSpPr/>
          <p:nvPr/>
        </p:nvSpPr>
        <p:spPr>
          <a:xfrm>
            <a:off x="28669116" y="17039010"/>
            <a:ext cx="1690273" cy="73554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bg1">
                <a:lumMod val="85000"/>
                <a:alpha val="30000"/>
              </a:schemeClr>
            </a:solidFill>
            <a:prstDash val="solid"/>
            <a:miter lim="800000"/>
          </a:ln>
          <a:effectLst/>
        </p:spPr>
        <p:txBody>
          <a:bodyPr lIns="403199" rIns="403199" rtlCol="0" anchor="ctr"/>
          <a:lstStyle/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数网</a:t>
            </a:r>
            <a:endParaRPr lang="en-US" altLang="zh-CN" sz="196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融合</a:t>
            </a:r>
          </a:p>
        </p:txBody>
      </p:sp>
      <p:sp>
        <p:nvSpPr>
          <p:cNvPr id="151" name="圆角矩形 150"/>
          <p:cNvSpPr/>
          <p:nvPr/>
        </p:nvSpPr>
        <p:spPr>
          <a:xfrm>
            <a:off x="30457599" y="17039010"/>
            <a:ext cx="1690273" cy="735540"/>
          </a:xfrm>
          <a:prstGeom prst="roundRect">
            <a:avLst>
              <a:gd name="adj" fmla="val 0"/>
            </a:avLst>
          </a:prstGeom>
          <a:noFill/>
          <a:ln w="3175" cap="flat" cmpd="sng" algn="ctr">
            <a:solidFill>
              <a:schemeClr val="bg1">
                <a:lumMod val="85000"/>
                <a:alpha val="30000"/>
              </a:schemeClr>
            </a:solidFill>
            <a:prstDash val="solid"/>
            <a:miter lim="800000"/>
          </a:ln>
          <a:effectLst/>
        </p:spPr>
        <p:txBody>
          <a:bodyPr lIns="403199" rIns="403199" rtlCol="0" anchor="ctr"/>
          <a:lstStyle/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网网</a:t>
            </a:r>
            <a:endParaRPr lang="en-US" altLang="zh-CN" sz="1960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融合</a:t>
            </a:r>
          </a:p>
        </p:txBody>
      </p:sp>
      <p:sp>
        <p:nvSpPr>
          <p:cNvPr id="152" name="矩形 151"/>
          <p:cNvSpPr/>
          <p:nvPr/>
        </p:nvSpPr>
        <p:spPr>
          <a:xfrm>
            <a:off x="26880633" y="16185334"/>
            <a:ext cx="5267240" cy="435610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>
            <a:spAutoFit/>
          </a:bodyPr>
          <a:lstStyle/>
          <a:p>
            <a:pPr lvl="0" algn="ctr" defTabSz="910590">
              <a:defRPr/>
            </a:pPr>
            <a:r>
              <a:rPr lang="zh-CN" altLang="en-US" sz="22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面向智能意图的融合连接能力</a:t>
            </a:r>
          </a:p>
        </p:txBody>
      </p:sp>
      <p:sp>
        <p:nvSpPr>
          <p:cNvPr id="163" name="矩形 162"/>
          <p:cNvSpPr/>
          <p:nvPr/>
        </p:nvSpPr>
        <p:spPr>
          <a:xfrm>
            <a:off x="21346214" y="12447760"/>
            <a:ext cx="10801652" cy="52197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kern="1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物联数智平台</a:t>
            </a:r>
            <a:r>
              <a:rPr lang="en-US" altLang="zh-CN" sz="2800" b="1" kern="1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2.0</a:t>
            </a:r>
            <a:endParaRPr lang="zh-CN" altLang="en-US" sz="2800" b="1" kern="1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21346217" y="15283958"/>
            <a:ext cx="10801655" cy="521970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kern="1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AIoT 2.0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107" name="圆角矩形 46"/>
          <p:cNvSpPr/>
          <p:nvPr/>
        </p:nvSpPr>
        <p:spPr>
          <a:xfrm>
            <a:off x="21346214" y="7447825"/>
            <a:ext cx="2037932" cy="9352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marL="0" marR="0" lvl="0" indent="0" algn="ctr" defTabSz="9105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改善城市管理</a:t>
            </a:r>
          </a:p>
        </p:txBody>
      </p:sp>
      <p:sp>
        <p:nvSpPr>
          <p:cNvPr id="108" name="圆角矩形 46"/>
          <p:cNvSpPr/>
          <p:nvPr/>
        </p:nvSpPr>
        <p:spPr>
          <a:xfrm>
            <a:off x="21346214" y="8583766"/>
            <a:ext cx="2037932" cy="9352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lvl="0" algn="ctr" defTabSz="910590">
              <a:defRPr/>
            </a:pPr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保障运行有序</a:t>
            </a:r>
          </a:p>
        </p:txBody>
      </p:sp>
      <p:sp>
        <p:nvSpPr>
          <p:cNvPr id="129" name="圆角矩形 46"/>
          <p:cNvSpPr/>
          <p:nvPr/>
        </p:nvSpPr>
        <p:spPr>
          <a:xfrm>
            <a:off x="21346214" y="9719706"/>
            <a:ext cx="2037932" cy="9352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marL="0" marR="0" lvl="0" indent="0" algn="ctr" defTabSz="9105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提升公共安全</a:t>
            </a:r>
          </a:p>
        </p:txBody>
      </p:sp>
      <p:sp>
        <p:nvSpPr>
          <p:cNvPr id="132" name="圆角矩形 46"/>
          <p:cNvSpPr/>
          <p:nvPr/>
        </p:nvSpPr>
        <p:spPr>
          <a:xfrm>
            <a:off x="21346214" y="10855649"/>
            <a:ext cx="2037932" cy="9352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marL="0" marR="0" lvl="0" indent="0" algn="ctr" defTabSz="9105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96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生态环境监测</a:t>
            </a:r>
          </a:p>
        </p:txBody>
      </p:sp>
      <p:sp>
        <p:nvSpPr>
          <p:cNvPr id="153" name="圆角矩形 46"/>
          <p:cNvSpPr/>
          <p:nvPr/>
        </p:nvSpPr>
        <p:spPr>
          <a:xfrm>
            <a:off x="23998934" y="7428782"/>
            <a:ext cx="2391180" cy="9352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algn="ctr" defTabSz="910590"/>
            <a:r>
              <a:rPr lang="zh-CN" altLang="en-US" sz="224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城市高效治理</a:t>
            </a:r>
          </a:p>
        </p:txBody>
      </p:sp>
      <p:sp>
        <p:nvSpPr>
          <p:cNvPr id="154" name="圆角矩形 46"/>
          <p:cNvSpPr/>
          <p:nvPr/>
        </p:nvSpPr>
        <p:spPr>
          <a:xfrm>
            <a:off x="23998934" y="8564720"/>
            <a:ext cx="2391180" cy="9352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algn="ctr" defTabSz="910590"/>
            <a:r>
              <a:rPr lang="zh-CN" altLang="en-US" sz="22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城市运行自治</a:t>
            </a:r>
          </a:p>
        </p:txBody>
      </p:sp>
      <p:sp>
        <p:nvSpPr>
          <p:cNvPr id="155" name="圆角矩形 46"/>
          <p:cNvSpPr/>
          <p:nvPr/>
        </p:nvSpPr>
        <p:spPr>
          <a:xfrm>
            <a:off x="23998934" y="9700663"/>
            <a:ext cx="2391180" cy="9352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algn="ctr" defTabSz="910590"/>
            <a:r>
              <a:rPr lang="zh-CN" altLang="en-US" sz="22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安全体系升级</a:t>
            </a:r>
          </a:p>
        </p:txBody>
      </p:sp>
      <p:sp>
        <p:nvSpPr>
          <p:cNvPr id="156" name="圆角矩形 46"/>
          <p:cNvSpPr/>
          <p:nvPr/>
        </p:nvSpPr>
        <p:spPr>
          <a:xfrm>
            <a:off x="23998934" y="10836606"/>
            <a:ext cx="2391180" cy="93520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algn="ctr" defTabSz="910590"/>
            <a:r>
              <a:rPr lang="zh-CN" altLang="en-US" sz="224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生态协同治理</a:t>
            </a:r>
          </a:p>
        </p:txBody>
      </p:sp>
      <p:sp>
        <p:nvSpPr>
          <p:cNvPr id="157" name="圆角矩形 46"/>
          <p:cNvSpPr/>
          <p:nvPr/>
        </p:nvSpPr>
        <p:spPr>
          <a:xfrm>
            <a:off x="27054412" y="7447825"/>
            <a:ext cx="2037932" cy="126887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优化安全体系</a:t>
            </a:r>
          </a:p>
        </p:txBody>
      </p:sp>
      <p:sp>
        <p:nvSpPr>
          <p:cNvPr id="158" name="圆角矩形 46"/>
          <p:cNvSpPr/>
          <p:nvPr/>
        </p:nvSpPr>
        <p:spPr>
          <a:xfrm>
            <a:off x="27054412" y="8950997"/>
            <a:ext cx="2037932" cy="126887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提升生产效率</a:t>
            </a:r>
          </a:p>
        </p:txBody>
      </p:sp>
      <p:sp>
        <p:nvSpPr>
          <p:cNvPr id="159" name="圆角矩形 46"/>
          <p:cNvSpPr/>
          <p:nvPr/>
        </p:nvSpPr>
        <p:spPr>
          <a:xfrm>
            <a:off x="27054412" y="10454168"/>
            <a:ext cx="2037932" cy="126887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algn="ctr" defTabSz="910590"/>
            <a:r>
              <a:rPr lang="zh-CN" altLang="en-US" sz="196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辅助经营管理</a:t>
            </a:r>
          </a:p>
        </p:txBody>
      </p:sp>
      <p:sp>
        <p:nvSpPr>
          <p:cNvPr id="160" name="圆角矩形 46"/>
          <p:cNvSpPr/>
          <p:nvPr/>
        </p:nvSpPr>
        <p:spPr>
          <a:xfrm>
            <a:off x="29629992" y="7428782"/>
            <a:ext cx="2517875" cy="126887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algn="ctr" defTabSz="910590"/>
            <a:r>
              <a:rPr lang="zh-CN" altLang="en-US" sz="224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构建大安全体系</a:t>
            </a:r>
          </a:p>
        </p:txBody>
      </p:sp>
      <p:sp>
        <p:nvSpPr>
          <p:cNvPr id="161" name="圆角矩形 46"/>
          <p:cNvSpPr/>
          <p:nvPr/>
        </p:nvSpPr>
        <p:spPr>
          <a:xfrm>
            <a:off x="29629992" y="8931954"/>
            <a:ext cx="2517875" cy="126887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algn="ctr" defTabSz="910590"/>
            <a:r>
              <a:rPr lang="zh-CN" altLang="en-US" sz="224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构铸数智</a:t>
            </a:r>
            <a:endParaRPr lang="en-US" altLang="zh-CN" sz="224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910590"/>
            <a:r>
              <a:rPr lang="zh-CN" altLang="en-US" sz="224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生产力</a:t>
            </a:r>
          </a:p>
        </p:txBody>
      </p:sp>
      <p:sp>
        <p:nvSpPr>
          <p:cNvPr id="162" name="圆角矩形 46"/>
          <p:cNvSpPr/>
          <p:nvPr/>
        </p:nvSpPr>
        <p:spPr>
          <a:xfrm>
            <a:off x="29629992" y="10435126"/>
            <a:ext cx="2517875" cy="126887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10000"/>
            </a:schemeClr>
          </a:solidFill>
          <a:ln w="3175" cap="flat" cmpd="sng" algn="ctr">
            <a:solidFill>
              <a:schemeClr val="bg1">
                <a:lumMod val="85000"/>
                <a:alpha val="40000"/>
              </a:schemeClr>
            </a:solidFill>
            <a:prstDash val="solid"/>
            <a:miter lim="800000"/>
          </a:ln>
          <a:effectLst/>
        </p:spPr>
        <p:txBody>
          <a:bodyPr lIns="501729" rIns="501729" rtlCol="0" anchor="ctr"/>
          <a:lstStyle/>
          <a:p>
            <a:pPr algn="ctr" defTabSz="910590"/>
            <a:r>
              <a:rPr lang="zh-CN" altLang="en-US" sz="224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提升经营</a:t>
            </a:r>
            <a:endParaRPr lang="en-US" altLang="zh-CN" sz="2240" b="1" kern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910590"/>
            <a:r>
              <a:rPr lang="zh-CN" altLang="en-US" sz="2240" b="1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决断力</a:t>
            </a:r>
          </a:p>
        </p:txBody>
      </p:sp>
      <p:sp>
        <p:nvSpPr>
          <p:cNvPr id="186" name="任意多边形 101"/>
          <p:cNvSpPr/>
          <p:nvPr/>
        </p:nvSpPr>
        <p:spPr>
          <a:xfrm rot="16200000" flipH="1" flipV="1">
            <a:off x="23304408" y="8720221"/>
            <a:ext cx="696676" cy="53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652" y="20988"/>
                </a:lnTo>
                <a:cubicBezTo>
                  <a:pt x="16920" y="18272"/>
                  <a:pt x="14386" y="12973"/>
                  <a:pt x="14386" y="6882"/>
                </a:cubicBezTo>
                <a:cubicBezTo>
                  <a:pt x="14386" y="6328"/>
                  <a:pt x="14407" y="5781"/>
                  <a:pt x="14448" y="5242"/>
                </a:cubicBezTo>
                <a:lnTo>
                  <a:pt x="14488" y="4887"/>
                </a:lnTo>
                <a:lnTo>
                  <a:pt x="17329" y="4887"/>
                </a:lnTo>
                <a:lnTo>
                  <a:pt x="10800" y="0"/>
                </a:lnTo>
                <a:lnTo>
                  <a:pt x="4271" y="4887"/>
                </a:lnTo>
                <a:lnTo>
                  <a:pt x="7112" y="4887"/>
                </a:lnTo>
                <a:lnTo>
                  <a:pt x="7152" y="5242"/>
                </a:lnTo>
                <a:cubicBezTo>
                  <a:pt x="7193" y="5781"/>
                  <a:pt x="7214" y="6328"/>
                  <a:pt x="7214" y="6882"/>
                </a:cubicBezTo>
                <a:cubicBezTo>
                  <a:pt x="7214" y="12973"/>
                  <a:pt x="4680" y="18272"/>
                  <a:pt x="948" y="20988"/>
                </a:cubicBezTo>
                <a:lnTo>
                  <a:pt x="0" y="21600"/>
                </a:lnTo>
                <a:lnTo>
                  <a:pt x="21172" y="216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C000"/>
              </a:gs>
            </a:gsLst>
            <a:lin ang="16200000"/>
          </a:gradFill>
          <a:ln w="6350">
            <a:noFill/>
            <a:miter lim="400000"/>
          </a:ln>
          <a:effectLst/>
        </p:spPr>
        <p:txBody>
          <a:bodyPr lIns="33972" tIns="33972" rIns="33972" bIns="33972" anchor="ctr"/>
          <a:lstStyle/>
          <a:p>
            <a:pPr defTabSz="246380">
              <a:lnSpc>
                <a:spcPts val="550"/>
              </a:lnSpc>
            </a:pPr>
            <a:endParaRPr lang="zh-CN" altLang="en-US" sz="5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微软雅黑" panose="020B0503020204020204" charset="-122"/>
            </a:endParaRPr>
          </a:p>
        </p:txBody>
      </p:sp>
      <p:sp>
        <p:nvSpPr>
          <p:cNvPr id="187" name="任意多边形 101"/>
          <p:cNvSpPr/>
          <p:nvPr/>
        </p:nvSpPr>
        <p:spPr>
          <a:xfrm rot="16200000" flipH="1" flipV="1">
            <a:off x="23304408" y="9942121"/>
            <a:ext cx="696676" cy="53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652" y="20988"/>
                </a:lnTo>
                <a:cubicBezTo>
                  <a:pt x="16920" y="18272"/>
                  <a:pt x="14386" y="12973"/>
                  <a:pt x="14386" y="6882"/>
                </a:cubicBezTo>
                <a:cubicBezTo>
                  <a:pt x="14386" y="6328"/>
                  <a:pt x="14407" y="5781"/>
                  <a:pt x="14448" y="5242"/>
                </a:cubicBezTo>
                <a:lnTo>
                  <a:pt x="14488" y="4887"/>
                </a:lnTo>
                <a:lnTo>
                  <a:pt x="17329" y="4887"/>
                </a:lnTo>
                <a:lnTo>
                  <a:pt x="10800" y="0"/>
                </a:lnTo>
                <a:lnTo>
                  <a:pt x="4271" y="4887"/>
                </a:lnTo>
                <a:lnTo>
                  <a:pt x="7112" y="4887"/>
                </a:lnTo>
                <a:lnTo>
                  <a:pt x="7152" y="5242"/>
                </a:lnTo>
                <a:cubicBezTo>
                  <a:pt x="7193" y="5781"/>
                  <a:pt x="7214" y="6328"/>
                  <a:pt x="7214" y="6882"/>
                </a:cubicBezTo>
                <a:cubicBezTo>
                  <a:pt x="7214" y="12973"/>
                  <a:pt x="4680" y="18272"/>
                  <a:pt x="948" y="20988"/>
                </a:cubicBezTo>
                <a:lnTo>
                  <a:pt x="0" y="21600"/>
                </a:lnTo>
                <a:lnTo>
                  <a:pt x="21172" y="216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C000"/>
              </a:gs>
            </a:gsLst>
            <a:lin ang="16200000"/>
          </a:gradFill>
          <a:ln w="6350">
            <a:noFill/>
            <a:miter lim="400000"/>
          </a:ln>
          <a:effectLst/>
        </p:spPr>
        <p:txBody>
          <a:bodyPr lIns="33972" tIns="33972" rIns="33972" bIns="33972" anchor="ctr"/>
          <a:lstStyle/>
          <a:p>
            <a:pPr defTabSz="246380">
              <a:lnSpc>
                <a:spcPts val="550"/>
              </a:lnSpc>
            </a:pPr>
            <a:endParaRPr lang="zh-CN" altLang="en-US" sz="5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微软雅黑" panose="020B0503020204020204" charset="-122"/>
            </a:endParaRPr>
          </a:p>
        </p:txBody>
      </p:sp>
      <p:sp>
        <p:nvSpPr>
          <p:cNvPr id="188" name="任意多边形 101"/>
          <p:cNvSpPr/>
          <p:nvPr/>
        </p:nvSpPr>
        <p:spPr>
          <a:xfrm rot="16200000" flipH="1" flipV="1">
            <a:off x="23304408" y="11144282"/>
            <a:ext cx="696676" cy="537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652" y="20988"/>
                </a:lnTo>
                <a:cubicBezTo>
                  <a:pt x="16920" y="18272"/>
                  <a:pt x="14386" y="12973"/>
                  <a:pt x="14386" y="6882"/>
                </a:cubicBezTo>
                <a:cubicBezTo>
                  <a:pt x="14386" y="6328"/>
                  <a:pt x="14407" y="5781"/>
                  <a:pt x="14448" y="5242"/>
                </a:cubicBezTo>
                <a:lnTo>
                  <a:pt x="14488" y="4887"/>
                </a:lnTo>
                <a:lnTo>
                  <a:pt x="17329" y="4887"/>
                </a:lnTo>
                <a:lnTo>
                  <a:pt x="10800" y="0"/>
                </a:lnTo>
                <a:lnTo>
                  <a:pt x="4271" y="4887"/>
                </a:lnTo>
                <a:lnTo>
                  <a:pt x="7112" y="4887"/>
                </a:lnTo>
                <a:lnTo>
                  <a:pt x="7152" y="5242"/>
                </a:lnTo>
                <a:cubicBezTo>
                  <a:pt x="7193" y="5781"/>
                  <a:pt x="7214" y="6328"/>
                  <a:pt x="7214" y="6882"/>
                </a:cubicBezTo>
                <a:cubicBezTo>
                  <a:pt x="7214" y="12973"/>
                  <a:pt x="4680" y="18272"/>
                  <a:pt x="948" y="20988"/>
                </a:cubicBezTo>
                <a:lnTo>
                  <a:pt x="0" y="21600"/>
                </a:lnTo>
                <a:lnTo>
                  <a:pt x="21172" y="216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C000"/>
              </a:gs>
            </a:gsLst>
            <a:lin ang="16200000"/>
          </a:gradFill>
          <a:ln w="6350">
            <a:noFill/>
            <a:miter lim="400000"/>
          </a:ln>
          <a:effectLst/>
        </p:spPr>
        <p:txBody>
          <a:bodyPr lIns="33972" tIns="33972" rIns="33972" bIns="33972" anchor="ctr"/>
          <a:lstStyle/>
          <a:p>
            <a:pPr defTabSz="246380">
              <a:lnSpc>
                <a:spcPts val="550"/>
              </a:lnSpc>
            </a:pPr>
            <a:endParaRPr lang="zh-CN" altLang="en-US" sz="5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微软雅黑" panose="020B0503020204020204" charset="-122"/>
            </a:endParaRPr>
          </a:p>
        </p:txBody>
      </p:sp>
      <p:sp>
        <p:nvSpPr>
          <p:cNvPr id="189" name="任意多边形 101"/>
          <p:cNvSpPr/>
          <p:nvPr/>
        </p:nvSpPr>
        <p:spPr>
          <a:xfrm rot="16200000" flipH="1" flipV="1">
            <a:off x="28963460" y="7859204"/>
            <a:ext cx="696676" cy="473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652" y="20988"/>
                </a:lnTo>
                <a:cubicBezTo>
                  <a:pt x="16920" y="18272"/>
                  <a:pt x="14386" y="12973"/>
                  <a:pt x="14386" y="6882"/>
                </a:cubicBezTo>
                <a:cubicBezTo>
                  <a:pt x="14386" y="6328"/>
                  <a:pt x="14407" y="5781"/>
                  <a:pt x="14448" y="5242"/>
                </a:cubicBezTo>
                <a:lnTo>
                  <a:pt x="14488" y="4887"/>
                </a:lnTo>
                <a:lnTo>
                  <a:pt x="17329" y="4887"/>
                </a:lnTo>
                <a:lnTo>
                  <a:pt x="10800" y="0"/>
                </a:lnTo>
                <a:lnTo>
                  <a:pt x="4271" y="4887"/>
                </a:lnTo>
                <a:lnTo>
                  <a:pt x="7112" y="4887"/>
                </a:lnTo>
                <a:lnTo>
                  <a:pt x="7152" y="5242"/>
                </a:lnTo>
                <a:cubicBezTo>
                  <a:pt x="7193" y="5781"/>
                  <a:pt x="7214" y="6328"/>
                  <a:pt x="7214" y="6882"/>
                </a:cubicBezTo>
                <a:cubicBezTo>
                  <a:pt x="7214" y="12973"/>
                  <a:pt x="4680" y="18272"/>
                  <a:pt x="948" y="20988"/>
                </a:cubicBezTo>
                <a:lnTo>
                  <a:pt x="0" y="21600"/>
                </a:lnTo>
                <a:lnTo>
                  <a:pt x="21172" y="216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C000"/>
              </a:gs>
            </a:gsLst>
            <a:lin ang="16200000"/>
          </a:gradFill>
          <a:ln w="6350">
            <a:noFill/>
            <a:miter lim="400000"/>
          </a:ln>
          <a:effectLst/>
        </p:spPr>
        <p:txBody>
          <a:bodyPr lIns="33972" tIns="33972" rIns="33972" bIns="33972" anchor="ctr"/>
          <a:lstStyle/>
          <a:p>
            <a:pPr defTabSz="246380">
              <a:lnSpc>
                <a:spcPts val="550"/>
              </a:lnSpc>
            </a:pPr>
            <a:endParaRPr lang="zh-CN" altLang="en-US" sz="5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微软雅黑" panose="020B0503020204020204" charset="-122"/>
            </a:endParaRPr>
          </a:p>
        </p:txBody>
      </p:sp>
      <p:sp>
        <p:nvSpPr>
          <p:cNvPr id="190" name="任意多边形 101"/>
          <p:cNvSpPr/>
          <p:nvPr/>
        </p:nvSpPr>
        <p:spPr>
          <a:xfrm rot="16200000" flipH="1" flipV="1">
            <a:off x="28963460" y="9387721"/>
            <a:ext cx="696676" cy="473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652" y="20988"/>
                </a:lnTo>
                <a:cubicBezTo>
                  <a:pt x="16920" y="18272"/>
                  <a:pt x="14386" y="12973"/>
                  <a:pt x="14386" y="6882"/>
                </a:cubicBezTo>
                <a:cubicBezTo>
                  <a:pt x="14386" y="6328"/>
                  <a:pt x="14407" y="5781"/>
                  <a:pt x="14448" y="5242"/>
                </a:cubicBezTo>
                <a:lnTo>
                  <a:pt x="14488" y="4887"/>
                </a:lnTo>
                <a:lnTo>
                  <a:pt x="17329" y="4887"/>
                </a:lnTo>
                <a:lnTo>
                  <a:pt x="10800" y="0"/>
                </a:lnTo>
                <a:lnTo>
                  <a:pt x="4271" y="4887"/>
                </a:lnTo>
                <a:lnTo>
                  <a:pt x="7112" y="4887"/>
                </a:lnTo>
                <a:lnTo>
                  <a:pt x="7152" y="5242"/>
                </a:lnTo>
                <a:cubicBezTo>
                  <a:pt x="7193" y="5781"/>
                  <a:pt x="7214" y="6328"/>
                  <a:pt x="7214" y="6882"/>
                </a:cubicBezTo>
                <a:cubicBezTo>
                  <a:pt x="7214" y="12973"/>
                  <a:pt x="4680" y="18272"/>
                  <a:pt x="948" y="20988"/>
                </a:cubicBezTo>
                <a:lnTo>
                  <a:pt x="0" y="21600"/>
                </a:lnTo>
                <a:lnTo>
                  <a:pt x="21172" y="216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C000"/>
              </a:gs>
            </a:gsLst>
            <a:lin ang="16200000"/>
          </a:gradFill>
          <a:ln w="6350">
            <a:noFill/>
            <a:miter lim="400000"/>
          </a:ln>
          <a:effectLst/>
        </p:spPr>
        <p:txBody>
          <a:bodyPr lIns="33972" tIns="33972" rIns="33972" bIns="33972" anchor="ctr"/>
          <a:lstStyle/>
          <a:p>
            <a:pPr defTabSz="246380">
              <a:lnSpc>
                <a:spcPts val="550"/>
              </a:lnSpc>
            </a:pPr>
            <a:endParaRPr lang="zh-CN" altLang="en-US" sz="5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微软雅黑" panose="020B0503020204020204" charset="-122"/>
            </a:endParaRPr>
          </a:p>
        </p:txBody>
      </p:sp>
      <p:sp>
        <p:nvSpPr>
          <p:cNvPr id="191" name="任意多边形 101"/>
          <p:cNvSpPr/>
          <p:nvPr/>
        </p:nvSpPr>
        <p:spPr>
          <a:xfrm rot="16200000" flipH="1" flipV="1">
            <a:off x="28963460" y="10890319"/>
            <a:ext cx="696676" cy="473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0652" y="20988"/>
                </a:lnTo>
                <a:cubicBezTo>
                  <a:pt x="16920" y="18272"/>
                  <a:pt x="14386" y="12973"/>
                  <a:pt x="14386" y="6882"/>
                </a:cubicBezTo>
                <a:cubicBezTo>
                  <a:pt x="14386" y="6328"/>
                  <a:pt x="14407" y="5781"/>
                  <a:pt x="14448" y="5242"/>
                </a:cubicBezTo>
                <a:lnTo>
                  <a:pt x="14488" y="4887"/>
                </a:lnTo>
                <a:lnTo>
                  <a:pt x="17329" y="4887"/>
                </a:lnTo>
                <a:lnTo>
                  <a:pt x="10800" y="0"/>
                </a:lnTo>
                <a:lnTo>
                  <a:pt x="4271" y="4887"/>
                </a:lnTo>
                <a:lnTo>
                  <a:pt x="7112" y="4887"/>
                </a:lnTo>
                <a:lnTo>
                  <a:pt x="7152" y="5242"/>
                </a:lnTo>
                <a:cubicBezTo>
                  <a:pt x="7193" y="5781"/>
                  <a:pt x="7214" y="6328"/>
                  <a:pt x="7214" y="6882"/>
                </a:cubicBezTo>
                <a:cubicBezTo>
                  <a:pt x="7214" y="12973"/>
                  <a:pt x="4680" y="18272"/>
                  <a:pt x="948" y="20988"/>
                </a:cubicBezTo>
                <a:lnTo>
                  <a:pt x="0" y="21600"/>
                </a:lnTo>
                <a:lnTo>
                  <a:pt x="21172" y="216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rgbClr val="FFC000"/>
              </a:gs>
            </a:gsLst>
            <a:lin ang="16200000"/>
          </a:gradFill>
          <a:ln w="6350">
            <a:noFill/>
            <a:miter lim="400000"/>
          </a:ln>
          <a:effectLst/>
        </p:spPr>
        <p:txBody>
          <a:bodyPr lIns="33972" tIns="33972" rIns="33972" bIns="33972" anchor="ctr"/>
          <a:lstStyle/>
          <a:p>
            <a:pPr defTabSz="246380">
              <a:lnSpc>
                <a:spcPts val="550"/>
              </a:lnSpc>
            </a:pPr>
            <a:endParaRPr lang="zh-CN" altLang="en-US" sz="56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/>
              <a:sym typeface="微软雅黑" panose="020B0503020204020204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1562117" y="867148"/>
            <a:ext cx="2711173" cy="215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80" b="1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Dahua</a:t>
            </a:r>
            <a:endParaRPr lang="en-US" altLang="zh-CN" sz="448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448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Think#</a:t>
            </a:r>
          </a:p>
          <a:p>
            <a:r>
              <a:rPr lang="en-US" altLang="zh-CN" sz="448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2.0</a:t>
            </a:r>
            <a:endParaRPr lang="zh-CN" altLang="en-US" sz="448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22" y="2033465"/>
            <a:ext cx="8326623" cy="1124892"/>
          </a:xfrm>
          <a:prstGeom prst="rect">
            <a:avLst/>
          </a:prstGeom>
        </p:spPr>
      </p:pic>
      <p:sp>
        <p:nvSpPr>
          <p:cNvPr id="101" name="右箭头 100"/>
          <p:cNvSpPr/>
          <p:nvPr/>
        </p:nvSpPr>
        <p:spPr>
          <a:xfrm>
            <a:off x="7539263" y="6853088"/>
            <a:ext cx="1282792" cy="937350"/>
          </a:xfrm>
          <a:prstGeom prst="rightArrow">
            <a:avLst>
              <a:gd name="adj1" fmla="val 50000"/>
              <a:gd name="adj2" fmla="val 66932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4000">
                <a:schemeClr val="bg1">
                  <a:alpha val="24000"/>
                </a:schemeClr>
              </a:gs>
            </a:gsLst>
            <a:lin ang="0" scaled="1"/>
            <a:tileRect/>
          </a:gradFill>
          <a:ln w="3175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46480" b="1" dirty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2" name="上箭头 101"/>
          <p:cNvSpPr/>
          <p:nvPr/>
        </p:nvSpPr>
        <p:spPr>
          <a:xfrm rot="5400000">
            <a:off x="15915749" y="14326414"/>
            <a:ext cx="687966" cy="790373"/>
          </a:xfrm>
          <a:prstGeom prst="up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4000">
                <a:schemeClr val="bg1">
                  <a:alpha val="24000"/>
                </a:schemeClr>
              </a:gs>
            </a:gsLst>
            <a:lin ang="16200000" scaled="0"/>
            <a:tileRect/>
          </a:gradFill>
          <a:ln w="3175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4648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3" name="上箭头 102"/>
          <p:cNvSpPr/>
          <p:nvPr/>
        </p:nvSpPr>
        <p:spPr>
          <a:xfrm rot="16200000">
            <a:off x="4253038" y="11812546"/>
            <a:ext cx="615776" cy="832992"/>
          </a:xfrm>
          <a:prstGeom prst="upArrow">
            <a:avLst/>
          </a:prstGeom>
          <a:gradFill flip="none" rotWithShape="1">
            <a:gsLst>
              <a:gs pos="15000">
                <a:schemeClr val="bg1">
                  <a:alpha val="0"/>
                </a:schemeClr>
              </a:gs>
              <a:gs pos="84000">
                <a:schemeClr val="bg1">
                  <a:alpha val="24000"/>
                </a:schemeClr>
              </a:gs>
            </a:gsLst>
            <a:lin ang="16200000" scaled="0"/>
            <a:tileRect/>
          </a:gradFill>
          <a:ln w="3175">
            <a:gradFill flip="none" rotWithShape="1">
              <a:gsLst>
                <a:gs pos="3200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4648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5" name="上箭头 104"/>
          <p:cNvSpPr/>
          <p:nvPr/>
        </p:nvSpPr>
        <p:spPr>
          <a:xfrm rot="16200000">
            <a:off x="15951370" y="11812549"/>
            <a:ext cx="615776" cy="832992"/>
          </a:xfrm>
          <a:prstGeom prst="upArrow">
            <a:avLst/>
          </a:prstGeom>
          <a:gradFill flip="none" rotWithShape="1">
            <a:gsLst>
              <a:gs pos="15000">
                <a:schemeClr val="bg1">
                  <a:alpha val="0"/>
                </a:schemeClr>
              </a:gs>
              <a:gs pos="84000">
                <a:schemeClr val="bg1">
                  <a:alpha val="24000"/>
                </a:schemeClr>
              </a:gs>
            </a:gsLst>
            <a:lin ang="16200000" scaled="0"/>
            <a:tileRect/>
          </a:gradFill>
          <a:ln w="3175">
            <a:gradFill flip="none" rotWithShape="1">
              <a:gsLst>
                <a:gs pos="3200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4648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0682271" y="13622186"/>
            <a:ext cx="993775" cy="694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920" b="1" spc="14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2.0</a:t>
            </a:r>
          </a:p>
        </p:txBody>
      </p:sp>
      <p:sp>
        <p:nvSpPr>
          <p:cNvPr id="166" name="矩形 165"/>
          <p:cNvSpPr/>
          <p:nvPr/>
        </p:nvSpPr>
        <p:spPr>
          <a:xfrm>
            <a:off x="6699753" y="13868967"/>
            <a:ext cx="938530" cy="694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92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2.0</a:t>
            </a:r>
          </a:p>
        </p:txBody>
      </p:sp>
      <p:sp>
        <p:nvSpPr>
          <p:cNvPr id="167" name="矩形 166"/>
          <p:cNvSpPr/>
          <p:nvPr/>
        </p:nvSpPr>
        <p:spPr>
          <a:xfrm>
            <a:off x="12961740" y="13868967"/>
            <a:ext cx="938530" cy="694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92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2.0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91"/>
          <p:cNvSpPr>
            <a:spLocks noChangeArrowheads="1"/>
          </p:cNvSpPr>
          <p:nvPr/>
        </p:nvSpPr>
        <p:spPr bwMode="auto">
          <a:xfrm>
            <a:off x="1591310" y="5310748"/>
            <a:ext cx="31150557" cy="13478305"/>
          </a:xfrm>
          <a:prstGeom prst="rect">
            <a:avLst/>
          </a:prstGeom>
          <a:gradFill flip="none" rotWithShape="1">
            <a:gsLst>
              <a:gs pos="16000">
                <a:schemeClr val="bg1">
                  <a:alpha val="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  <a:tileRect/>
          </a:gradFill>
          <a:ln w="81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endParaRPr lang="zh-CN" altLang="en-US" sz="504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1" name="Rectangle 91"/>
          <p:cNvSpPr>
            <a:spLocks noChangeArrowheads="1"/>
          </p:cNvSpPr>
          <p:nvPr/>
        </p:nvSpPr>
        <p:spPr bwMode="auto">
          <a:xfrm>
            <a:off x="2862741" y="15238141"/>
            <a:ext cx="28631045" cy="991981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5040">
              <a:solidFill>
                <a:schemeClr val="lt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876916" y="5515418"/>
            <a:ext cx="28616869" cy="92684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zh-CN" altLang="en-US" sz="3920" b="1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0" t="19487" r="19151" b="48635"/>
          <a:stretch>
            <a:fillRect/>
          </a:stretch>
        </p:blipFill>
        <p:spPr>
          <a:xfrm>
            <a:off x="-87" y="601954"/>
            <a:ext cx="16402929" cy="26447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98690" y="2134307"/>
            <a:ext cx="1463858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720" b="1" dirty="0">
                <a:ln w="6350">
                  <a:solidFill>
                    <a:schemeClr val="bg1">
                      <a:lumMod val="85000"/>
                      <a:alpha val="20000"/>
                    </a:schemeClr>
                  </a:solidFill>
                </a:ln>
                <a:noFill/>
                <a:latin typeface="微软雅黑" panose="020B0503020204020204" charset="-122"/>
                <a:ea typeface="微软雅黑" panose="020B0503020204020204" charset="-122"/>
                <a:cs typeface="阿里巴巴普惠体 2.0 95 ExtraBold" panose="00020600040101010101" pitchFamily="18" charset="-122"/>
                <a:sym typeface="微软雅黑" panose="020B0503020204020204" charset="-122"/>
              </a:rPr>
              <a:t>CLOUD AND BIG DATA</a:t>
            </a:r>
            <a:endParaRPr lang="zh-CN" altLang="en-US" sz="6720" b="1" dirty="0">
              <a:ln w="6350">
                <a:solidFill>
                  <a:schemeClr val="bg1">
                    <a:lumMod val="85000"/>
                    <a:alpha val="20000"/>
                  </a:schemeClr>
                </a:solidFill>
              </a:ln>
              <a:noFill/>
              <a:latin typeface="微软雅黑" panose="020B0503020204020204" charset="-122"/>
              <a:ea typeface="微软雅黑" panose="020B0503020204020204" charset="-122"/>
              <a:cs typeface="阿里巴巴普惠体 2.0 95 ExtraBold" panose="00020600040101010101" pitchFamily="18" charset="-122"/>
              <a:sym typeface="微软雅黑" panose="020B0503020204020204" charset="-122"/>
            </a:endParaRPr>
          </a:p>
        </p:txBody>
      </p:sp>
      <p:sp>
        <p:nvSpPr>
          <p:cNvPr id="9" name="Rectangle 37"/>
          <p:cNvSpPr>
            <a:spLocks noChangeArrowheads="1"/>
          </p:cNvSpPr>
          <p:nvPr/>
        </p:nvSpPr>
        <p:spPr bwMode="auto">
          <a:xfrm>
            <a:off x="1577862" y="1650162"/>
            <a:ext cx="8605881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672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复杂多样的云上负载</a:t>
            </a:r>
          </a:p>
        </p:txBody>
      </p:sp>
      <p:sp>
        <p:nvSpPr>
          <p:cNvPr id="14" name="object 3"/>
          <p:cNvSpPr txBox="1"/>
          <p:nvPr/>
        </p:nvSpPr>
        <p:spPr>
          <a:xfrm>
            <a:off x="1591310" y="3648775"/>
            <a:ext cx="31052767" cy="1292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175" algn="just" eaLnBrk="1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作为物联数智平台的组成部分，容器云平台作为视图大数据底座，同时支撑视图智能和城市业务的云化输出以及公司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AI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训练业务的开展。面对复杂多样的云上负载以及异构硬件算力，容器云平台发挥统一管理，资源池化调度，应用编排的云平台技术优势，提升基础设施管理使用效率。结合负载及行业特点，大华在私有化交付运维，云和大数据融合调度，异构算力调度等场景做针对性的优化迭代。在深入云平台实践过程中遇到很多的挑战，过程中与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openEuler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社区做了很多交流，特别是在操作系统升级切换、容器运行时、业务混部隔离等领域。</a:t>
            </a:r>
          </a:p>
        </p:txBody>
      </p:sp>
      <p:sp>
        <p:nvSpPr>
          <p:cNvPr id="65" name="Rectangle 860"/>
          <p:cNvSpPr>
            <a:spLocks noChangeArrowheads="1"/>
          </p:cNvSpPr>
          <p:nvPr/>
        </p:nvSpPr>
        <p:spPr bwMode="auto">
          <a:xfrm>
            <a:off x="12486765" y="5715548"/>
            <a:ext cx="9956800" cy="60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920" b="1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充分发挥数据价值，赋能千行百业的数据应用</a:t>
            </a:r>
            <a:endParaRPr kumimoji="0" lang="zh-CN" altLang="zh-CN" sz="11200" b="0" i="0" u="none" strike="noStrike" cap="none" normalizeH="0" baseline="0" dirty="0">
              <a:ln>
                <a:noFill/>
              </a:ln>
              <a:solidFill>
                <a:srgbClr val="FFC000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8" name="Rectangle 832"/>
          <p:cNvSpPr>
            <a:spLocks noChangeArrowheads="1"/>
          </p:cNvSpPr>
          <p:nvPr/>
        </p:nvSpPr>
        <p:spPr bwMode="auto">
          <a:xfrm>
            <a:off x="2862741" y="8517912"/>
            <a:ext cx="6832709" cy="6663316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39" name="Rectangle 833"/>
          <p:cNvSpPr>
            <a:spLocks noChangeArrowheads="1"/>
          </p:cNvSpPr>
          <p:nvPr/>
        </p:nvSpPr>
        <p:spPr bwMode="auto">
          <a:xfrm>
            <a:off x="3236667" y="8675050"/>
            <a:ext cx="2807423" cy="1036358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0" name="Rectangle 834"/>
          <p:cNvSpPr>
            <a:spLocks noChangeArrowheads="1"/>
          </p:cNvSpPr>
          <p:nvPr/>
        </p:nvSpPr>
        <p:spPr bwMode="auto">
          <a:xfrm>
            <a:off x="6498607" y="8674325"/>
            <a:ext cx="2820157" cy="1036358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1" name="Rectangle 835"/>
          <p:cNvSpPr>
            <a:spLocks noChangeArrowheads="1"/>
          </p:cNvSpPr>
          <p:nvPr/>
        </p:nvSpPr>
        <p:spPr bwMode="auto">
          <a:xfrm>
            <a:off x="6498607" y="9711408"/>
            <a:ext cx="2820157" cy="5227025"/>
          </a:xfrm>
          <a:prstGeom prst="rect">
            <a:avLst/>
          </a:prstGeom>
          <a:solidFill>
            <a:srgbClr val="F4F4F4">
              <a:alpha val="5000"/>
            </a:srgb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42" name="Rectangle 836"/>
          <p:cNvSpPr>
            <a:spLocks noChangeArrowheads="1"/>
          </p:cNvSpPr>
          <p:nvPr/>
        </p:nvSpPr>
        <p:spPr bwMode="auto">
          <a:xfrm>
            <a:off x="3236667" y="9711408"/>
            <a:ext cx="2807423" cy="5227025"/>
          </a:xfrm>
          <a:prstGeom prst="rect">
            <a:avLst/>
          </a:prstGeom>
          <a:solidFill>
            <a:srgbClr val="F4F4F4">
              <a:alpha val="5000"/>
            </a:srgb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1" name="Rectangle 866"/>
          <p:cNvSpPr>
            <a:spLocks noChangeArrowheads="1"/>
          </p:cNvSpPr>
          <p:nvPr/>
        </p:nvSpPr>
        <p:spPr bwMode="auto">
          <a:xfrm>
            <a:off x="3851782" y="8949714"/>
            <a:ext cx="1523316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08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云存储</a:t>
            </a:r>
            <a:endParaRPr kumimoji="0" lang="zh-CN" altLang="zh-CN" sz="896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5" name="Rectangle 870"/>
          <p:cNvSpPr>
            <a:spLocks noChangeArrowheads="1"/>
          </p:cNvSpPr>
          <p:nvPr/>
        </p:nvSpPr>
        <p:spPr bwMode="auto">
          <a:xfrm>
            <a:off x="6905502" y="8954418"/>
            <a:ext cx="1904285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308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云数据库</a:t>
            </a:r>
            <a:endParaRPr kumimoji="0" lang="zh-CN" altLang="zh-CN" sz="896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3" name="Rectangle 880"/>
          <p:cNvSpPr>
            <a:spLocks noChangeArrowheads="1"/>
          </p:cNvSpPr>
          <p:nvPr/>
        </p:nvSpPr>
        <p:spPr bwMode="auto">
          <a:xfrm>
            <a:off x="3544953" y="11939548"/>
            <a:ext cx="240970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海量视频、图片等数据存储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14" name="Rectangle 880"/>
          <p:cNvSpPr>
            <a:spLocks noChangeArrowheads="1"/>
          </p:cNvSpPr>
          <p:nvPr/>
        </p:nvSpPr>
        <p:spPr bwMode="auto">
          <a:xfrm>
            <a:off x="6905502" y="11939548"/>
            <a:ext cx="206552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物联感知等数据存储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3" name="Freeform 5"/>
          <p:cNvSpPr/>
          <p:nvPr/>
        </p:nvSpPr>
        <p:spPr bwMode="auto">
          <a:xfrm rot="10800000">
            <a:off x="5821557" y="6642189"/>
            <a:ext cx="1342383" cy="822175"/>
          </a:xfrm>
          <a:custGeom>
            <a:avLst/>
            <a:gdLst>
              <a:gd name="T0" fmla="*/ 110 w 110"/>
              <a:gd name="T1" fmla="*/ 2 h 54"/>
              <a:gd name="T2" fmla="*/ 0 w 110"/>
              <a:gd name="T3" fmla="*/ 0 h 54"/>
              <a:gd name="T4" fmla="*/ 47 w 110"/>
              <a:gd name="T5" fmla="*/ 32 h 54"/>
              <a:gd name="T6" fmla="*/ 33 w 110"/>
              <a:gd name="T7" fmla="*/ 32 h 54"/>
              <a:gd name="T8" fmla="*/ 57 w 110"/>
              <a:gd name="T9" fmla="*/ 54 h 54"/>
              <a:gd name="T10" fmla="*/ 82 w 110"/>
              <a:gd name="T11" fmla="*/ 32 h 54"/>
              <a:gd name="T12" fmla="*/ 67 w 110"/>
              <a:gd name="T13" fmla="*/ 32 h 54"/>
              <a:gd name="T14" fmla="*/ 110 w 110"/>
              <a:gd name="T15" fmla="*/ 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0" h="54">
                <a:moveTo>
                  <a:pt x="110" y="2"/>
                </a:moveTo>
                <a:cubicBezTo>
                  <a:pt x="0" y="0"/>
                  <a:pt x="0" y="0"/>
                  <a:pt x="0" y="0"/>
                </a:cubicBezTo>
                <a:cubicBezTo>
                  <a:pt x="38" y="13"/>
                  <a:pt x="46" y="26"/>
                  <a:pt x="47" y="32"/>
                </a:cubicBezTo>
                <a:cubicBezTo>
                  <a:pt x="33" y="32"/>
                  <a:pt x="33" y="32"/>
                  <a:pt x="33" y="32"/>
                </a:cubicBezTo>
                <a:cubicBezTo>
                  <a:pt x="57" y="54"/>
                  <a:pt x="57" y="54"/>
                  <a:pt x="57" y="54"/>
                </a:cubicBezTo>
                <a:cubicBezTo>
                  <a:pt x="82" y="32"/>
                  <a:pt x="82" y="32"/>
                  <a:pt x="82" y="32"/>
                </a:cubicBezTo>
                <a:cubicBezTo>
                  <a:pt x="67" y="32"/>
                  <a:pt x="67" y="32"/>
                  <a:pt x="67" y="32"/>
                </a:cubicBezTo>
                <a:cubicBezTo>
                  <a:pt x="69" y="27"/>
                  <a:pt x="76" y="14"/>
                  <a:pt x="110" y="2"/>
                </a:cubicBezTo>
                <a:close/>
              </a:path>
            </a:pathLst>
          </a:custGeom>
          <a:gradFill>
            <a:gsLst>
              <a:gs pos="800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0"/>
          </a:gra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5040"/>
          </a:p>
        </p:txBody>
      </p:sp>
      <p:sp>
        <p:nvSpPr>
          <p:cNvPr id="144" name="Freeform 5"/>
          <p:cNvSpPr/>
          <p:nvPr/>
        </p:nvSpPr>
        <p:spPr bwMode="auto">
          <a:xfrm rot="10800000">
            <a:off x="19148045" y="6619156"/>
            <a:ext cx="1342383" cy="822175"/>
          </a:xfrm>
          <a:custGeom>
            <a:avLst/>
            <a:gdLst>
              <a:gd name="T0" fmla="*/ 110 w 110"/>
              <a:gd name="T1" fmla="*/ 2 h 54"/>
              <a:gd name="T2" fmla="*/ 0 w 110"/>
              <a:gd name="T3" fmla="*/ 0 h 54"/>
              <a:gd name="T4" fmla="*/ 47 w 110"/>
              <a:gd name="T5" fmla="*/ 32 h 54"/>
              <a:gd name="T6" fmla="*/ 33 w 110"/>
              <a:gd name="T7" fmla="*/ 32 h 54"/>
              <a:gd name="T8" fmla="*/ 57 w 110"/>
              <a:gd name="T9" fmla="*/ 54 h 54"/>
              <a:gd name="T10" fmla="*/ 82 w 110"/>
              <a:gd name="T11" fmla="*/ 32 h 54"/>
              <a:gd name="T12" fmla="*/ 67 w 110"/>
              <a:gd name="T13" fmla="*/ 32 h 54"/>
              <a:gd name="T14" fmla="*/ 110 w 110"/>
              <a:gd name="T15" fmla="*/ 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0" h="54">
                <a:moveTo>
                  <a:pt x="110" y="2"/>
                </a:moveTo>
                <a:cubicBezTo>
                  <a:pt x="0" y="0"/>
                  <a:pt x="0" y="0"/>
                  <a:pt x="0" y="0"/>
                </a:cubicBezTo>
                <a:cubicBezTo>
                  <a:pt x="38" y="13"/>
                  <a:pt x="46" y="26"/>
                  <a:pt x="47" y="32"/>
                </a:cubicBezTo>
                <a:cubicBezTo>
                  <a:pt x="33" y="32"/>
                  <a:pt x="33" y="32"/>
                  <a:pt x="33" y="32"/>
                </a:cubicBezTo>
                <a:cubicBezTo>
                  <a:pt x="57" y="54"/>
                  <a:pt x="57" y="54"/>
                  <a:pt x="57" y="54"/>
                </a:cubicBezTo>
                <a:cubicBezTo>
                  <a:pt x="82" y="32"/>
                  <a:pt x="82" y="32"/>
                  <a:pt x="82" y="32"/>
                </a:cubicBezTo>
                <a:cubicBezTo>
                  <a:pt x="67" y="32"/>
                  <a:pt x="67" y="32"/>
                  <a:pt x="67" y="32"/>
                </a:cubicBezTo>
                <a:cubicBezTo>
                  <a:pt x="69" y="27"/>
                  <a:pt x="76" y="14"/>
                  <a:pt x="110" y="2"/>
                </a:cubicBezTo>
                <a:close/>
              </a:path>
            </a:pathLst>
          </a:custGeom>
          <a:gradFill>
            <a:gsLst>
              <a:gs pos="800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0"/>
          </a:gra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5040"/>
          </a:p>
        </p:txBody>
      </p:sp>
      <p:sp>
        <p:nvSpPr>
          <p:cNvPr id="145" name="Freeform 5"/>
          <p:cNvSpPr/>
          <p:nvPr/>
        </p:nvSpPr>
        <p:spPr bwMode="auto">
          <a:xfrm rot="10800000">
            <a:off x="25539289" y="6619156"/>
            <a:ext cx="1342383" cy="822175"/>
          </a:xfrm>
          <a:custGeom>
            <a:avLst/>
            <a:gdLst>
              <a:gd name="T0" fmla="*/ 110 w 110"/>
              <a:gd name="T1" fmla="*/ 2 h 54"/>
              <a:gd name="T2" fmla="*/ 0 w 110"/>
              <a:gd name="T3" fmla="*/ 0 h 54"/>
              <a:gd name="T4" fmla="*/ 47 w 110"/>
              <a:gd name="T5" fmla="*/ 32 h 54"/>
              <a:gd name="T6" fmla="*/ 33 w 110"/>
              <a:gd name="T7" fmla="*/ 32 h 54"/>
              <a:gd name="T8" fmla="*/ 57 w 110"/>
              <a:gd name="T9" fmla="*/ 54 h 54"/>
              <a:gd name="T10" fmla="*/ 82 w 110"/>
              <a:gd name="T11" fmla="*/ 32 h 54"/>
              <a:gd name="T12" fmla="*/ 67 w 110"/>
              <a:gd name="T13" fmla="*/ 32 h 54"/>
              <a:gd name="T14" fmla="*/ 110 w 110"/>
              <a:gd name="T15" fmla="*/ 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0" h="54">
                <a:moveTo>
                  <a:pt x="110" y="2"/>
                </a:moveTo>
                <a:cubicBezTo>
                  <a:pt x="0" y="0"/>
                  <a:pt x="0" y="0"/>
                  <a:pt x="0" y="0"/>
                </a:cubicBezTo>
                <a:cubicBezTo>
                  <a:pt x="38" y="13"/>
                  <a:pt x="46" y="26"/>
                  <a:pt x="47" y="32"/>
                </a:cubicBezTo>
                <a:cubicBezTo>
                  <a:pt x="33" y="32"/>
                  <a:pt x="33" y="32"/>
                  <a:pt x="33" y="32"/>
                </a:cubicBezTo>
                <a:cubicBezTo>
                  <a:pt x="57" y="54"/>
                  <a:pt x="57" y="54"/>
                  <a:pt x="57" y="54"/>
                </a:cubicBezTo>
                <a:cubicBezTo>
                  <a:pt x="82" y="32"/>
                  <a:pt x="82" y="32"/>
                  <a:pt x="82" y="32"/>
                </a:cubicBezTo>
                <a:cubicBezTo>
                  <a:pt x="67" y="32"/>
                  <a:pt x="67" y="32"/>
                  <a:pt x="67" y="32"/>
                </a:cubicBezTo>
                <a:cubicBezTo>
                  <a:pt x="69" y="27"/>
                  <a:pt x="76" y="14"/>
                  <a:pt x="110" y="2"/>
                </a:cubicBezTo>
                <a:close/>
              </a:path>
            </a:pathLst>
          </a:custGeom>
          <a:gradFill>
            <a:gsLst>
              <a:gs pos="800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0"/>
          </a:gra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5040"/>
          </a:p>
        </p:txBody>
      </p:sp>
      <p:sp>
        <p:nvSpPr>
          <p:cNvPr id="119" name="Rectangle 865"/>
          <p:cNvSpPr>
            <a:spLocks noChangeArrowheads="1"/>
          </p:cNvSpPr>
          <p:nvPr/>
        </p:nvSpPr>
        <p:spPr bwMode="auto">
          <a:xfrm>
            <a:off x="5468202" y="7714287"/>
            <a:ext cx="2366032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08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数据存储服务</a:t>
            </a:r>
            <a:endParaRPr kumimoji="0" lang="zh-CN" altLang="zh-CN" sz="896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1" name="Rectangle 832"/>
          <p:cNvSpPr>
            <a:spLocks noChangeArrowheads="1"/>
          </p:cNvSpPr>
          <p:nvPr/>
        </p:nvSpPr>
        <p:spPr bwMode="auto">
          <a:xfrm>
            <a:off x="2876916" y="17313309"/>
            <a:ext cx="6783075" cy="1265444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3093783" y="17536283"/>
            <a:ext cx="3053900" cy="90301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zh-CN" altLang="en-US" sz="3920" b="1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6392650" y="17536283"/>
            <a:ext cx="3053900" cy="90301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zh-CN" altLang="en-US" sz="3920" b="1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50" name="Rectangle 833"/>
          <p:cNvSpPr>
            <a:spLocks noChangeArrowheads="1"/>
          </p:cNvSpPr>
          <p:nvPr/>
        </p:nvSpPr>
        <p:spPr bwMode="auto">
          <a:xfrm>
            <a:off x="2862742" y="16471273"/>
            <a:ext cx="6797250" cy="842036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6" name="Rectangle 880"/>
          <p:cNvSpPr>
            <a:spLocks noChangeArrowheads="1"/>
          </p:cNvSpPr>
          <p:nvPr/>
        </p:nvSpPr>
        <p:spPr bwMode="auto">
          <a:xfrm>
            <a:off x="3969023" y="17793892"/>
            <a:ext cx="98331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5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X86 CPU</a:t>
            </a:r>
            <a:endParaRPr kumimoji="0" lang="zh-CN" altLang="zh-CN" sz="784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47" name="Rectangle 880"/>
          <p:cNvSpPr>
            <a:spLocks noChangeArrowheads="1"/>
          </p:cNvSpPr>
          <p:nvPr/>
        </p:nvSpPr>
        <p:spPr bwMode="auto">
          <a:xfrm>
            <a:off x="7218940" y="17788225"/>
            <a:ext cx="1106961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ARM</a:t>
            </a:r>
            <a:r>
              <a:rPr kumimoji="0" lang="en-US" altLang="zh-CN" sz="25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CPU</a:t>
            </a:r>
            <a:endParaRPr kumimoji="0" lang="zh-CN" altLang="zh-CN" sz="784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38" name="Rectangle 865"/>
          <p:cNvSpPr>
            <a:spLocks noChangeArrowheads="1"/>
          </p:cNvSpPr>
          <p:nvPr/>
        </p:nvSpPr>
        <p:spPr bwMode="auto">
          <a:xfrm>
            <a:off x="5625181" y="16636354"/>
            <a:ext cx="1577355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08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存储</a:t>
            </a:r>
            <a:r>
              <a:rPr kumimoji="0" lang="zh-CN" altLang="en-US" sz="308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硬件</a:t>
            </a:r>
            <a:endParaRPr kumimoji="0" lang="zh-CN" altLang="zh-CN" sz="896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3" name="Rectangle 832"/>
          <p:cNvSpPr>
            <a:spLocks noChangeArrowheads="1"/>
          </p:cNvSpPr>
          <p:nvPr/>
        </p:nvSpPr>
        <p:spPr bwMode="auto">
          <a:xfrm>
            <a:off x="10502616" y="17313309"/>
            <a:ext cx="20959368" cy="1265444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0685498" y="17536283"/>
            <a:ext cx="3053900" cy="90301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zh-CN" altLang="en-US" sz="3920" b="1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4167247" y="17536283"/>
            <a:ext cx="3053900" cy="90301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zh-CN" altLang="en-US" sz="3920" b="1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7697326" y="17536283"/>
            <a:ext cx="3053900" cy="90301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zh-CN" altLang="en-US" sz="3920" b="1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1183647" y="17536283"/>
            <a:ext cx="3053900" cy="90301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zh-CN" altLang="en-US" sz="3920" b="1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4709996" y="17536283"/>
            <a:ext cx="3053900" cy="90301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zh-CN" altLang="en-US" sz="3920" b="1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8186432" y="17536283"/>
            <a:ext cx="3053900" cy="903017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kumimoji="1" lang="zh-CN" altLang="en-US" sz="3920" b="1" ker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02" name="Rectangle 880"/>
          <p:cNvSpPr>
            <a:spLocks noChangeArrowheads="1"/>
          </p:cNvSpPr>
          <p:nvPr/>
        </p:nvSpPr>
        <p:spPr bwMode="auto">
          <a:xfrm>
            <a:off x="11534612" y="17793892"/>
            <a:ext cx="983312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5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X86 CPU</a:t>
            </a:r>
            <a:endParaRPr kumimoji="0" lang="zh-CN" altLang="zh-CN" sz="784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3" name="Rectangle 880"/>
          <p:cNvSpPr>
            <a:spLocks noChangeArrowheads="1"/>
          </p:cNvSpPr>
          <p:nvPr/>
        </p:nvSpPr>
        <p:spPr bwMode="auto">
          <a:xfrm>
            <a:off x="15071911" y="17788225"/>
            <a:ext cx="1106961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ARM</a:t>
            </a:r>
            <a:r>
              <a:rPr kumimoji="0" lang="en-US" altLang="zh-CN" sz="25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CPU</a:t>
            </a:r>
            <a:endParaRPr kumimoji="0" lang="zh-CN" altLang="zh-CN" sz="784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07" name="Rectangle 880"/>
          <p:cNvSpPr>
            <a:spLocks noChangeArrowheads="1"/>
          </p:cNvSpPr>
          <p:nvPr/>
        </p:nvSpPr>
        <p:spPr bwMode="auto">
          <a:xfrm>
            <a:off x="18423522" y="17793892"/>
            <a:ext cx="129773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defTabSz="914400"/>
            <a:r>
              <a:rPr lang="en-US" altLang="zh-CN" sz="252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Nvidia</a:t>
            </a:r>
            <a:r>
              <a:rPr lang="en-US" altLang="zh-CN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GPU</a:t>
            </a:r>
          </a:p>
        </p:txBody>
      </p:sp>
      <p:sp>
        <p:nvSpPr>
          <p:cNvPr id="108" name="Rectangle 880"/>
          <p:cNvSpPr>
            <a:spLocks noChangeArrowheads="1"/>
          </p:cNvSpPr>
          <p:nvPr/>
        </p:nvSpPr>
        <p:spPr bwMode="auto">
          <a:xfrm>
            <a:off x="22039798" y="17793892"/>
            <a:ext cx="1129336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defTabSz="914400"/>
            <a:r>
              <a:rPr lang="en-US" altLang="zh-CN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Atlas GPU</a:t>
            </a:r>
          </a:p>
        </p:txBody>
      </p:sp>
      <p:sp>
        <p:nvSpPr>
          <p:cNvPr id="109" name="Rectangle 880"/>
          <p:cNvSpPr>
            <a:spLocks noChangeArrowheads="1"/>
          </p:cNvSpPr>
          <p:nvPr/>
        </p:nvSpPr>
        <p:spPr bwMode="auto">
          <a:xfrm>
            <a:off x="25510168" y="17793892"/>
            <a:ext cx="118939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algn="l" defTabSz="914400"/>
            <a:r>
              <a:rPr lang="zh-CN" altLang="en-US" sz="252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通用云存储</a:t>
            </a:r>
          </a:p>
        </p:txBody>
      </p:sp>
      <p:sp>
        <p:nvSpPr>
          <p:cNvPr id="110" name="Rectangle 880"/>
          <p:cNvSpPr>
            <a:spLocks noChangeArrowheads="1"/>
          </p:cNvSpPr>
          <p:nvPr/>
        </p:nvSpPr>
        <p:spPr bwMode="auto">
          <a:xfrm>
            <a:off x="29102839" y="17793892"/>
            <a:ext cx="951515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52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本地存储</a:t>
            </a:r>
            <a:endParaRPr kumimoji="0" lang="zh-CN" altLang="zh-CN" sz="784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2" name="Rectangle 833"/>
          <p:cNvSpPr>
            <a:spLocks noChangeArrowheads="1"/>
          </p:cNvSpPr>
          <p:nvPr/>
        </p:nvSpPr>
        <p:spPr bwMode="auto">
          <a:xfrm>
            <a:off x="10502616" y="16471273"/>
            <a:ext cx="20989814" cy="842036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1" name="Rectangle 865"/>
          <p:cNvSpPr>
            <a:spLocks noChangeArrowheads="1"/>
          </p:cNvSpPr>
          <p:nvPr/>
        </p:nvSpPr>
        <p:spPr bwMode="auto">
          <a:xfrm>
            <a:off x="19728762" y="16677108"/>
            <a:ext cx="2760371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08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云平台异构硬件</a:t>
            </a:r>
            <a:endParaRPr kumimoji="0" lang="zh-CN" altLang="zh-CN" sz="896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4" name="Rectangle 865"/>
          <p:cNvSpPr>
            <a:spLocks noChangeArrowheads="1"/>
          </p:cNvSpPr>
          <p:nvPr/>
        </p:nvSpPr>
        <p:spPr bwMode="auto">
          <a:xfrm>
            <a:off x="15542994" y="15583538"/>
            <a:ext cx="3581109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308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openEuler</a:t>
            </a:r>
            <a:r>
              <a:rPr kumimoji="0" lang="zh-CN" altLang="en-US" sz="308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操作系统</a:t>
            </a:r>
            <a:endParaRPr kumimoji="0" lang="zh-CN" altLang="zh-CN" sz="896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7" name="Rectangle 865"/>
          <p:cNvSpPr>
            <a:spLocks noChangeArrowheads="1"/>
          </p:cNvSpPr>
          <p:nvPr/>
        </p:nvSpPr>
        <p:spPr bwMode="auto">
          <a:xfrm>
            <a:off x="20053326" y="7694972"/>
            <a:ext cx="1971694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08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视图大数据</a:t>
            </a:r>
            <a:endParaRPr kumimoji="0" lang="zh-CN" altLang="zh-CN" sz="896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2" name="Rectangle 91"/>
          <p:cNvSpPr>
            <a:spLocks noChangeArrowheads="1"/>
          </p:cNvSpPr>
          <p:nvPr/>
        </p:nvSpPr>
        <p:spPr bwMode="auto">
          <a:xfrm>
            <a:off x="10473104" y="12436884"/>
            <a:ext cx="21019326" cy="834502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5040">
              <a:solidFill>
                <a:schemeClr val="lt1"/>
              </a:solidFill>
            </a:endParaRPr>
          </a:p>
        </p:txBody>
      </p:sp>
      <p:sp>
        <p:nvSpPr>
          <p:cNvPr id="70" name="Rectangle 865"/>
          <p:cNvSpPr>
            <a:spLocks noChangeArrowheads="1"/>
          </p:cNvSpPr>
          <p:nvPr/>
        </p:nvSpPr>
        <p:spPr bwMode="auto">
          <a:xfrm>
            <a:off x="20194005" y="12639310"/>
            <a:ext cx="1800563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08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容器云平台</a:t>
            </a:r>
            <a:endParaRPr kumimoji="0" lang="zh-CN" altLang="zh-CN" sz="896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3" name="Rectangle 847"/>
          <p:cNvSpPr>
            <a:spLocks noChangeArrowheads="1"/>
          </p:cNvSpPr>
          <p:nvPr/>
        </p:nvSpPr>
        <p:spPr bwMode="auto">
          <a:xfrm>
            <a:off x="10474460" y="13381664"/>
            <a:ext cx="6545189" cy="1812040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4" name="Freeform 848"/>
          <p:cNvSpPr/>
          <p:nvPr/>
        </p:nvSpPr>
        <p:spPr bwMode="auto">
          <a:xfrm>
            <a:off x="12046587" y="13610211"/>
            <a:ext cx="4748470" cy="609453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5" name="Freeform 849"/>
          <p:cNvSpPr/>
          <p:nvPr/>
        </p:nvSpPr>
        <p:spPr bwMode="auto">
          <a:xfrm>
            <a:off x="12046587" y="14219664"/>
            <a:ext cx="4748470" cy="740053"/>
          </a:xfrm>
          <a:custGeom>
            <a:avLst/>
            <a:gdLst>
              <a:gd name="T0" fmla="*/ 0 w 776"/>
              <a:gd name="T1" fmla="*/ 136 h 136"/>
              <a:gd name="T2" fmla="*/ 572 w 776"/>
              <a:gd name="T3" fmla="*/ 136 h 136"/>
              <a:gd name="T4" fmla="*/ 776 w 776"/>
              <a:gd name="T5" fmla="*/ 136 h 136"/>
              <a:gd name="T6" fmla="*/ 776 w 776"/>
              <a:gd name="T7" fmla="*/ 0 h 136"/>
              <a:gd name="T8" fmla="*/ 0 w 776"/>
              <a:gd name="T9" fmla="*/ 0 h 136"/>
              <a:gd name="T10" fmla="*/ 0 w 776"/>
              <a:gd name="T1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36">
                <a:moveTo>
                  <a:pt x="0" y="136"/>
                </a:moveTo>
                <a:lnTo>
                  <a:pt x="572" y="136"/>
                </a:lnTo>
                <a:lnTo>
                  <a:pt x="776" y="136"/>
                </a:lnTo>
                <a:lnTo>
                  <a:pt x="776" y="0"/>
                </a:lnTo>
                <a:lnTo>
                  <a:pt x="0" y="0"/>
                </a:lnTo>
                <a:lnTo>
                  <a:pt x="0" y="136"/>
                </a:lnTo>
                <a:close/>
              </a:path>
            </a:pathLst>
          </a:custGeom>
          <a:solidFill>
            <a:srgbClr val="F4F4F4">
              <a:alpha val="5000"/>
            </a:srgb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6" name="Rectangle 850"/>
          <p:cNvSpPr>
            <a:spLocks noChangeArrowheads="1"/>
          </p:cNvSpPr>
          <p:nvPr/>
        </p:nvSpPr>
        <p:spPr bwMode="auto">
          <a:xfrm>
            <a:off x="17464652" y="13381664"/>
            <a:ext cx="7097217" cy="1812040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7" name="Freeform 851"/>
          <p:cNvSpPr/>
          <p:nvPr/>
        </p:nvSpPr>
        <p:spPr bwMode="auto">
          <a:xfrm>
            <a:off x="19469541" y="13610211"/>
            <a:ext cx="4588050" cy="609453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8" name="Freeform 852"/>
          <p:cNvSpPr/>
          <p:nvPr/>
        </p:nvSpPr>
        <p:spPr bwMode="auto">
          <a:xfrm>
            <a:off x="19469541" y="14219664"/>
            <a:ext cx="4588050" cy="740053"/>
          </a:xfrm>
          <a:custGeom>
            <a:avLst/>
            <a:gdLst>
              <a:gd name="T0" fmla="*/ 0 w 776"/>
              <a:gd name="T1" fmla="*/ 136 h 136"/>
              <a:gd name="T2" fmla="*/ 572 w 776"/>
              <a:gd name="T3" fmla="*/ 136 h 136"/>
              <a:gd name="T4" fmla="*/ 776 w 776"/>
              <a:gd name="T5" fmla="*/ 136 h 136"/>
              <a:gd name="T6" fmla="*/ 776 w 776"/>
              <a:gd name="T7" fmla="*/ 0 h 136"/>
              <a:gd name="T8" fmla="*/ 0 w 776"/>
              <a:gd name="T9" fmla="*/ 0 h 136"/>
              <a:gd name="T10" fmla="*/ 0 w 776"/>
              <a:gd name="T1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36">
                <a:moveTo>
                  <a:pt x="0" y="136"/>
                </a:moveTo>
                <a:lnTo>
                  <a:pt x="572" y="136"/>
                </a:lnTo>
                <a:lnTo>
                  <a:pt x="776" y="136"/>
                </a:lnTo>
                <a:lnTo>
                  <a:pt x="776" y="0"/>
                </a:lnTo>
                <a:lnTo>
                  <a:pt x="0" y="0"/>
                </a:lnTo>
                <a:lnTo>
                  <a:pt x="0" y="136"/>
                </a:lnTo>
                <a:close/>
              </a:path>
            </a:pathLst>
          </a:custGeom>
          <a:solidFill>
            <a:srgbClr val="F4F4F4">
              <a:alpha val="5000"/>
            </a:srgb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9" name="Rectangle 853"/>
          <p:cNvSpPr>
            <a:spLocks noChangeArrowheads="1"/>
          </p:cNvSpPr>
          <p:nvPr/>
        </p:nvSpPr>
        <p:spPr bwMode="auto">
          <a:xfrm>
            <a:off x="24942182" y="13381664"/>
            <a:ext cx="6551604" cy="1812040"/>
          </a:xfrm>
          <a:prstGeom prst="rect">
            <a:avLst/>
          </a:prstGeom>
          <a:solidFill>
            <a:schemeClr val="bg1">
              <a:lumMod val="95000"/>
              <a:alpha val="5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0" name="Freeform 855"/>
          <p:cNvSpPr/>
          <p:nvPr/>
        </p:nvSpPr>
        <p:spPr bwMode="auto">
          <a:xfrm>
            <a:off x="26781893" y="13610211"/>
            <a:ext cx="4493718" cy="609453"/>
          </a:xfrm>
          <a:custGeom>
            <a:avLst/>
            <a:gdLst>
              <a:gd name="T0" fmla="*/ 0 w 777"/>
              <a:gd name="T1" fmla="*/ 112 h 112"/>
              <a:gd name="T2" fmla="*/ 573 w 777"/>
              <a:gd name="T3" fmla="*/ 112 h 112"/>
              <a:gd name="T4" fmla="*/ 777 w 777"/>
              <a:gd name="T5" fmla="*/ 112 h 112"/>
              <a:gd name="T6" fmla="*/ 777 w 777"/>
              <a:gd name="T7" fmla="*/ 0 h 112"/>
              <a:gd name="T8" fmla="*/ 0 w 777"/>
              <a:gd name="T9" fmla="*/ 0 h 112"/>
              <a:gd name="T10" fmla="*/ 0 w 777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7" h="112">
                <a:moveTo>
                  <a:pt x="0" y="112"/>
                </a:moveTo>
                <a:lnTo>
                  <a:pt x="573" y="112"/>
                </a:lnTo>
                <a:lnTo>
                  <a:pt x="777" y="112"/>
                </a:lnTo>
                <a:lnTo>
                  <a:pt x="777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1" name="Freeform 856"/>
          <p:cNvSpPr/>
          <p:nvPr/>
        </p:nvSpPr>
        <p:spPr bwMode="auto">
          <a:xfrm>
            <a:off x="26781893" y="14219664"/>
            <a:ext cx="4493718" cy="740053"/>
          </a:xfrm>
          <a:custGeom>
            <a:avLst/>
            <a:gdLst>
              <a:gd name="T0" fmla="*/ 0 w 777"/>
              <a:gd name="T1" fmla="*/ 136 h 136"/>
              <a:gd name="T2" fmla="*/ 573 w 777"/>
              <a:gd name="T3" fmla="*/ 136 h 136"/>
              <a:gd name="T4" fmla="*/ 777 w 777"/>
              <a:gd name="T5" fmla="*/ 136 h 136"/>
              <a:gd name="T6" fmla="*/ 777 w 777"/>
              <a:gd name="T7" fmla="*/ 0 h 136"/>
              <a:gd name="T8" fmla="*/ 0 w 777"/>
              <a:gd name="T9" fmla="*/ 0 h 136"/>
              <a:gd name="T10" fmla="*/ 0 w 777"/>
              <a:gd name="T1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7" h="136">
                <a:moveTo>
                  <a:pt x="0" y="136"/>
                </a:moveTo>
                <a:lnTo>
                  <a:pt x="573" y="136"/>
                </a:lnTo>
                <a:lnTo>
                  <a:pt x="777" y="136"/>
                </a:lnTo>
                <a:lnTo>
                  <a:pt x="777" y="0"/>
                </a:lnTo>
                <a:lnTo>
                  <a:pt x="0" y="0"/>
                </a:lnTo>
                <a:lnTo>
                  <a:pt x="0" y="136"/>
                </a:lnTo>
                <a:close/>
              </a:path>
            </a:pathLst>
          </a:custGeom>
          <a:solidFill>
            <a:srgbClr val="F4F4F4">
              <a:alpha val="5000"/>
            </a:srgb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2" name="Rectangle 867"/>
          <p:cNvSpPr>
            <a:spLocks noChangeArrowheads="1"/>
          </p:cNvSpPr>
          <p:nvPr/>
        </p:nvSpPr>
        <p:spPr bwMode="auto">
          <a:xfrm>
            <a:off x="13120108" y="13703454"/>
            <a:ext cx="25410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异构计算资源池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3" name="Rectangle 868"/>
          <p:cNvSpPr>
            <a:spLocks noChangeArrowheads="1"/>
          </p:cNvSpPr>
          <p:nvPr/>
        </p:nvSpPr>
        <p:spPr bwMode="auto">
          <a:xfrm>
            <a:off x="20694710" y="13703454"/>
            <a:ext cx="217801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动态弹性调度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4" name="Rectangle 869"/>
          <p:cNvSpPr>
            <a:spLocks noChangeArrowheads="1"/>
          </p:cNvSpPr>
          <p:nvPr/>
        </p:nvSpPr>
        <p:spPr bwMode="auto">
          <a:xfrm>
            <a:off x="27779858" y="13703454"/>
            <a:ext cx="254102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云原生应用编排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5" name="Rectangle 880"/>
          <p:cNvSpPr>
            <a:spLocks noChangeArrowheads="1"/>
          </p:cNvSpPr>
          <p:nvPr/>
        </p:nvSpPr>
        <p:spPr bwMode="auto">
          <a:xfrm>
            <a:off x="12368174" y="14404679"/>
            <a:ext cx="4044892" cy="32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屏蔽硬件、芯片、系统等差异</a:t>
            </a:r>
          </a:p>
        </p:txBody>
      </p:sp>
      <p:sp>
        <p:nvSpPr>
          <p:cNvPr id="86" name="Rectangle 881"/>
          <p:cNvSpPr>
            <a:spLocks noChangeArrowheads="1"/>
          </p:cNvSpPr>
          <p:nvPr/>
        </p:nvSpPr>
        <p:spPr bwMode="auto">
          <a:xfrm>
            <a:off x="19579630" y="14404679"/>
            <a:ext cx="4356038" cy="32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全局资源统一调度，极致利用率</a:t>
            </a:r>
          </a:p>
        </p:txBody>
      </p:sp>
      <p:sp>
        <p:nvSpPr>
          <p:cNvPr id="87" name="Rectangle 882"/>
          <p:cNvSpPr>
            <a:spLocks noChangeArrowheads="1"/>
          </p:cNvSpPr>
          <p:nvPr/>
        </p:nvSpPr>
        <p:spPr bwMode="auto">
          <a:xfrm>
            <a:off x="26970459" y="14404679"/>
            <a:ext cx="4044892" cy="32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应用编排组合，承载应用生态</a:t>
            </a:r>
          </a:p>
        </p:txBody>
      </p:sp>
      <p:grpSp>
        <p:nvGrpSpPr>
          <p:cNvPr id="135" name="组合 134"/>
          <p:cNvGrpSpPr/>
          <p:nvPr/>
        </p:nvGrpSpPr>
        <p:grpSpPr>
          <a:xfrm>
            <a:off x="10872834" y="13749910"/>
            <a:ext cx="910119" cy="1068903"/>
            <a:chOff x="4833938" y="544513"/>
            <a:chExt cx="320675" cy="354012"/>
          </a:xfrm>
          <a:solidFill>
            <a:schemeClr val="bg1"/>
          </a:solidFill>
        </p:grpSpPr>
        <p:sp>
          <p:nvSpPr>
            <p:cNvPr id="121" name="Freeform 5"/>
            <p:cNvSpPr/>
            <p:nvPr/>
          </p:nvSpPr>
          <p:spPr bwMode="auto">
            <a:xfrm>
              <a:off x="5006975" y="712788"/>
              <a:ext cx="53975" cy="19050"/>
            </a:xfrm>
            <a:custGeom>
              <a:avLst/>
              <a:gdLst>
                <a:gd name="T0" fmla="*/ 12 w 14"/>
                <a:gd name="T1" fmla="*/ 0 h 5"/>
                <a:gd name="T2" fmla="*/ 2 w 14"/>
                <a:gd name="T3" fmla="*/ 0 h 5"/>
                <a:gd name="T4" fmla="*/ 0 w 14"/>
                <a:gd name="T5" fmla="*/ 2 h 5"/>
                <a:gd name="T6" fmla="*/ 0 w 14"/>
                <a:gd name="T7" fmla="*/ 3 h 5"/>
                <a:gd name="T8" fmla="*/ 2 w 14"/>
                <a:gd name="T9" fmla="*/ 5 h 5"/>
                <a:gd name="T10" fmla="*/ 12 w 14"/>
                <a:gd name="T11" fmla="*/ 5 h 5"/>
                <a:gd name="T12" fmla="*/ 14 w 14"/>
                <a:gd name="T13" fmla="*/ 3 h 5"/>
                <a:gd name="T14" fmla="*/ 14 w 14"/>
                <a:gd name="T15" fmla="*/ 2 h 5"/>
                <a:gd name="T16" fmla="*/ 12 w 14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">
                  <a:moveTo>
                    <a:pt x="1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3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  <p:sp>
          <p:nvSpPr>
            <p:cNvPr id="122" name="Freeform 6"/>
            <p:cNvSpPr/>
            <p:nvPr/>
          </p:nvSpPr>
          <p:spPr bwMode="auto">
            <a:xfrm>
              <a:off x="4927600" y="688975"/>
              <a:ext cx="65087" cy="66675"/>
            </a:xfrm>
            <a:custGeom>
              <a:avLst/>
              <a:gdLst>
                <a:gd name="T0" fmla="*/ 15 w 17"/>
                <a:gd name="T1" fmla="*/ 6 h 17"/>
                <a:gd name="T2" fmla="*/ 11 w 17"/>
                <a:gd name="T3" fmla="*/ 6 h 17"/>
                <a:gd name="T4" fmla="*/ 11 w 17"/>
                <a:gd name="T5" fmla="*/ 3 h 17"/>
                <a:gd name="T6" fmla="*/ 9 w 17"/>
                <a:gd name="T7" fmla="*/ 0 h 17"/>
                <a:gd name="T8" fmla="*/ 8 w 17"/>
                <a:gd name="T9" fmla="*/ 0 h 17"/>
                <a:gd name="T10" fmla="*/ 6 w 17"/>
                <a:gd name="T11" fmla="*/ 3 h 17"/>
                <a:gd name="T12" fmla="*/ 6 w 17"/>
                <a:gd name="T13" fmla="*/ 6 h 17"/>
                <a:gd name="T14" fmla="*/ 3 w 17"/>
                <a:gd name="T15" fmla="*/ 6 h 17"/>
                <a:gd name="T16" fmla="*/ 0 w 17"/>
                <a:gd name="T17" fmla="*/ 9 h 17"/>
                <a:gd name="T18" fmla="*/ 0 w 17"/>
                <a:gd name="T19" fmla="*/ 9 h 17"/>
                <a:gd name="T20" fmla="*/ 3 w 17"/>
                <a:gd name="T21" fmla="*/ 11 h 17"/>
                <a:gd name="T22" fmla="*/ 6 w 17"/>
                <a:gd name="T23" fmla="*/ 11 h 17"/>
                <a:gd name="T24" fmla="*/ 6 w 17"/>
                <a:gd name="T25" fmla="*/ 15 h 17"/>
                <a:gd name="T26" fmla="*/ 8 w 17"/>
                <a:gd name="T27" fmla="*/ 17 h 17"/>
                <a:gd name="T28" fmla="*/ 9 w 17"/>
                <a:gd name="T29" fmla="*/ 17 h 17"/>
                <a:gd name="T30" fmla="*/ 11 w 17"/>
                <a:gd name="T31" fmla="*/ 15 h 17"/>
                <a:gd name="T32" fmla="*/ 11 w 17"/>
                <a:gd name="T33" fmla="*/ 11 h 17"/>
                <a:gd name="T34" fmla="*/ 15 w 17"/>
                <a:gd name="T35" fmla="*/ 11 h 17"/>
                <a:gd name="T36" fmla="*/ 17 w 17"/>
                <a:gd name="T37" fmla="*/ 9 h 17"/>
                <a:gd name="T38" fmla="*/ 17 w 17"/>
                <a:gd name="T39" fmla="*/ 9 h 17"/>
                <a:gd name="T40" fmla="*/ 15 w 17"/>
                <a:gd name="T41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17">
                  <a:moveTo>
                    <a:pt x="15" y="6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1" y="11"/>
                    <a:pt x="3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7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7"/>
                    <a:pt x="11" y="16"/>
                    <a:pt x="11" y="15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7" y="10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7"/>
                    <a:pt x="16" y="6"/>
                    <a:pt x="1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  <p:sp>
          <p:nvSpPr>
            <p:cNvPr id="123" name="Freeform 7"/>
            <p:cNvSpPr>
              <a:spLocks noEditPoints="1"/>
            </p:cNvSpPr>
            <p:nvPr/>
          </p:nvSpPr>
          <p:spPr bwMode="auto">
            <a:xfrm>
              <a:off x="4833938" y="544513"/>
              <a:ext cx="320675" cy="354012"/>
            </a:xfrm>
            <a:custGeom>
              <a:avLst/>
              <a:gdLst>
                <a:gd name="T0" fmla="*/ 79 w 85"/>
                <a:gd name="T1" fmla="*/ 45 h 91"/>
                <a:gd name="T2" fmla="*/ 61 w 85"/>
                <a:gd name="T3" fmla="*/ 14 h 91"/>
                <a:gd name="T4" fmla="*/ 25 w 85"/>
                <a:gd name="T5" fmla="*/ 14 h 91"/>
                <a:gd name="T6" fmla="*/ 6 w 85"/>
                <a:gd name="T7" fmla="*/ 45 h 91"/>
                <a:gd name="T8" fmla="*/ 3 w 85"/>
                <a:gd name="T9" fmla="*/ 68 h 91"/>
                <a:gd name="T10" fmla="*/ 24 w 85"/>
                <a:gd name="T11" fmla="*/ 77 h 91"/>
                <a:gd name="T12" fmla="*/ 43 w 85"/>
                <a:gd name="T13" fmla="*/ 91 h 91"/>
                <a:gd name="T14" fmla="*/ 63 w 85"/>
                <a:gd name="T15" fmla="*/ 77 h 91"/>
                <a:gd name="T16" fmla="*/ 79 w 85"/>
                <a:gd name="T17" fmla="*/ 46 h 91"/>
                <a:gd name="T18" fmla="*/ 78 w 85"/>
                <a:gd name="T19" fmla="*/ 25 h 91"/>
                <a:gd name="T20" fmla="*/ 66 w 85"/>
                <a:gd name="T21" fmla="*/ 32 h 91"/>
                <a:gd name="T22" fmla="*/ 63 w 85"/>
                <a:gd name="T23" fmla="*/ 18 h 91"/>
                <a:gd name="T24" fmla="*/ 43 w 85"/>
                <a:gd name="T25" fmla="*/ 69 h 91"/>
                <a:gd name="T26" fmla="*/ 23 w 85"/>
                <a:gd name="T27" fmla="*/ 57 h 91"/>
                <a:gd name="T28" fmla="*/ 23 w 85"/>
                <a:gd name="T29" fmla="*/ 34 h 91"/>
                <a:gd name="T30" fmla="*/ 43 w 85"/>
                <a:gd name="T31" fmla="*/ 23 h 91"/>
                <a:gd name="T32" fmla="*/ 62 w 85"/>
                <a:gd name="T33" fmla="*/ 34 h 91"/>
                <a:gd name="T34" fmla="*/ 62 w 85"/>
                <a:gd name="T35" fmla="*/ 57 h 91"/>
                <a:gd name="T36" fmla="*/ 61 w 85"/>
                <a:gd name="T37" fmla="*/ 63 h 91"/>
                <a:gd name="T38" fmla="*/ 48 w 85"/>
                <a:gd name="T39" fmla="*/ 71 h 91"/>
                <a:gd name="T40" fmla="*/ 61 w 85"/>
                <a:gd name="T41" fmla="*/ 63 h 91"/>
                <a:gd name="T42" fmla="*/ 30 w 85"/>
                <a:gd name="T43" fmla="*/ 67 h 91"/>
                <a:gd name="T44" fmla="*/ 27 w 85"/>
                <a:gd name="T45" fmla="*/ 73 h 91"/>
                <a:gd name="T46" fmla="*/ 18 w 85"/>
                <a:gd name="T47" fmla="*/ 53 h 91"/>
                <a:gd name="T48" fmla="*/ 18 w 85"/>
                <a:gd name="T49" fmla="*/ 38 h 91"/>
                <a:gd name="T50" fmla="*/ 18 w 85"/>
                <a:gd name="T51" fmla="*/ 53 h 91"/>
                <a:gd name="T52" fmla="*/ 27 w 85"/>
                <a:gd name="T53" fmla="*/ 19 h 91"/>
                <a:gd name="T54" fmla="*/ 30 w 85"/>
                <a:gd name="T55" fmla="*/ 24 h 91"/>
                <a:gd name="T56" fmla="*/ 48 w 85"/>
                <a:gd name="T57" fmla="*/ 21 h 91"/>
                <a:gd name="T58" fmla="*/ 61 w 85"/>
                <a:gd name="T59" fmla="*/ 28 h 91"/>
                <a:gd name="T60" fmla="*/ 48 w 85"/>
                <a:gd name="T61" fmla="*/ 21 h 91"/>
                <a:gd name="T62" fmla="*/ 74 w 85"/>
                <a:gd name="T63" fmla="*/ 46 h 91"/>
                <a:gd name="T64" fmla="*/ 67 w 85"/>
                <a:gd name="T65" fmla="*/ 46 h 91"/>
                <a:gd name="T66" fmla="*/ 43 w 85"/>
                <a:gd name="T67" fmla="*/ 4 h 91"/>
                <a:gd name="T68" fmla="*/ 43 w 85"/>
                <a:gd name="T69" fmla="*/ 18 h 91"/>
                <a:gd name="T70" fmla="*/ 43 w 85"/>
                <a:gd name="T71" fmla="*/ 4 h 91"/>
                <a:gd name="T72" fmla="*/ 22 w 85"/>
                <a:gd name="T73" fmla="*/ 18 h 91"/>
                <a:gd name="T74" fmla="*/ 19 w 85"/>
                <a:gd name="T75" fmla="*/ 32 h 91"/>
                <a:gd name="T76" fmla="*/ 7 w 85"/>
                <a:gd name="T77" fmla="*/ 25 h 91"/>
                <a:gd name="T78" fmla="*/ 9 w 85"/>
                <a:gd name="T79" fmla="*/ 49 h 91"/>
                <a:gd name="T80" fmla="*/ 23 w 85"/>
                <a:gd name="T81" fmla="*/ 73 h 91"/>
                <a:gd name="T82" fmla="*/ 43 w 85"/>
                <a:gd name="T83" fmla="*/ 87 h 91"/>
                <a:gd name="T84" fmla="*/ 43 w 85"/>
                <a:gd name="T85" fmla="*/ 73 h 91"/>
                <a:gd name="T86" fmla="*/ 43 w 85"/>
                <a:gd name="T87" fmla="*/ 87 h 91"/>
                <a:gd name="T88" fmla="*/ 62 w 85"/>
                <a:gd name="T89" fmla="*/ 73 h 91"/>
                <a:gd name="T90" fmla="*/ 76 w 85"/>
                <a:gd name="T91" fmla="*/ 4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91">
                  <a:moveTo>
                    <a:pt x="79" y="46"/>
                  </a:moveTo>
                  <a:cubicBezTo>
                    <a:pt x="79" y="46"/>
                    <a:pt x="79" y="45"/>
                    <a:pt x="79" y="45"/>
                  </a:cubicBezTo>
                  <a:cubicBezTo>
                    <a:pt x="84" y="37"/>
                    <a:pt x="85" y="29"/>
                    <a:pt x="82" y="23"/>
                  </a:cubicBezTo>
                  <a:cubicBezTo>
                    <a:pt x="78" y="17"/>
                    <a:pt x="70" y="14"/>
                    <a:pt x="61" y="14"/>
                  </a:cubicBezTo>
                  <a:cubicBezTo>
                    <a:pt x="56" y="6"/>
                    <a:pt x="50" y="0"/>
                    <a:pt x="43" y="0"/>
                  </a:cubicBezTo>
                  <a:cubicBezTo>
                    <a:pt x="35" y="0"/>
                    <a:pt x="29" y="6"/>
                    <a:pt x="25" y="14"/>
                  </a:cubicBezTo>
                  <a:cubicBezTo>
                    <a:pt x="15" y="14"/>
                    <a:pt x="7" y="17"/>
                    <a:pt x="3" y="23"/>
                  </a:cubicBezTo>
                  <a:cubicBezTo>
                    <a:pt x="0" y="29"/>
                    <a:pt x="1" y="37"/>
                    <a:pt x="6" y="45"/>
                  </a:cubicBezTo>
                  <a:cubicBezTo>
                    <a:pt x="6" y="45"/>
                    <a:pt x="6" y="46"/>
                    <a:pt x="7" y="46"/>
                  </a:cubicBezTo>
                  <a:cubicBezTo>
                    <a:pt x="1" y="54"/>
                    <a:pt x="0" y="62"/>
                    <a:pt x="3" y="68"/>
                  </a:cubicBezTo>
                  <a:cubicBezTo>
                    <a:pt x="7" y="74"/>
                    <a:pt x="13" y="77"/>
                    <a:pt x="22" y="77"/>
                  </a:cubicBezTo>
                  <a:cubicBezTo>
                    <a:pt x="23" y="77"/>
                    <a:pt x="24" y="77"/>
                    <a:pt x="24" y="77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29" y="86"/>
                    <a:pt x="35" y="91"/>
                    <a:pt x="43" y="91"/>
                  </a:cubicBezTo>
                  <a:cubicBezTo>
                    <a:pt x="50" y="91"/>
                    <a:pt x="56" y="86"/>
                    <a:pt x="61" y="77"/>
                  </a:cubicBezTo>
                  <a:cubicBezTo>
                    <a:pt x="61" y="77"/>
                    <a:pt x="62" y="77"/>
                    <a:pt x="63" y="77"/>
                  </a:cubicBezTo>
                  <a:cubicBezTo>
                    <a:pt x="71" y="77"/>
                    <a:pt x="78" y="74"/>
                    <a:pt x="82" y="68"/>
                  </a:cubicBezTo>
                  <a:cubicBezTo>
                    <a:pt x="85" y="62"/>
                    <a:pt x="84" y="54"/>
                    <a:pt x="79" y="46"/>
                  </a:cubicBezTo>
                  <a:close/>
                  <a:moveTo>
                    <a:pt x="63" y="18"/>
                  </a:moveTo>
                  <a:cubicBezTo>
                    <a:pt x="70" y="18"/>
                    <a:pt x="76" y="21"/>
                    <a:pt x="78" y="25"/>
                  </a:cubicBezTo>
                  <a:cubicBezTo>
                    <a:pt x="81" y="29"/>
                    <a:pt x="80" y="35"/>
                    <a:pt x="76" y="42"/>
                  </a:cubicBezTo>
                  <a:cubicBezTo>
                    <a:pt x="73" y="39"/>
                    <a:pt x="70" y="35"/>
                    <a:pt x="66" y="32"/>
                  </a:cubicBezTo>
                  <a:cubicBezTo>
                    <a:pt x="65" y="27"/>
                    <a:pt x="64" y="23"/>
                    <a:pt x="62" y="19"/>
                  </a:cubicBezTo>
                  <a:cubicBezTo>
                    <a:pt x="63" y="19"/>
                    <a:pt x="63" y="18"/>
                    <a:pt x="63" y="18"/>
                  </a:cubicBezTo>
                  <a:close/>
                  <a:moveTo>
                    <a:pt x="53" y="64"/>
                  </a:moveTo>
                  <a:cubicBezTo>
                    <a:pt x="49" y="66"/>
                    <a:pt x="46" y="67"/>
                    <a:pt x="43" y="69"/>
                  </a:cubicBezTo>
                  <a:cubicBezTo>
                    <a:pt x="39" y="67"/>
                    <a:pt x="36" y="66"/>
                    <a:pt x="32" y="64"/>
                  </a:cubicBezTo>
                  <a:cubicBezTo>
                    <a:pt x="29" y="62"/>
                    <a:pt x="26" y="59"/>
                    <a:pt x="23" y="57"/>
                  </a:cubicBezTo>
                  <a:cubicBezTo>
                    <a:pt x="22" y="54"/>
                    <a:pt x="22" y="50"/>
                    <a:pt x="22" y="46"/>
                  </a:cubicBezTo>
                  <a:cubicBezTo>
                    <a:pt x="22" y="42"/>
                    <a:pt x="22" y="38"/>
                    <a:pt x="23" y="34"/>
                  </a:cubicBezTo>
                  <a:cubicBezTo>
                    <a:pt x="26" y="32"/>
                    <a:pt x="29" y="30"/>
                    <a:pt x="32" y="28"/>
                  </a:cubicBezTo>
                  <a:cubicBezTo>
                    <a:pt x="36" y="26"/>
                    <a:pt x="39" y="24"/>
                    <a:pt x="43" y="23"/>
                  </a:cubicBezTo>
                  <a:cubicBezTo>
                    <a:pt x="46" y="24"/>
                    <a:pt x="49" y="26"/>
                    <a:pt x="53" y="28"/>
                  </a:cubicBezTo>
                  <a:cubicBezTo>
                    <a:pt x="56" y="30"/>
                    <a:pt x="59" y="32"/>
                    <a:pt x="62" y="34"/>
                  </a:cubicBezTo>
                  <a:cubicBezTo>
                    <a:pt x="63" y="38"/>
                    <a:pt x="63" y="42"/>
                    <a:pt x="63" y="46"/>
                  </a:cubicBezTo>
                  <a:cubicBezTo>
                    <a:pt x="63" y="50"/>
                    <a:pt x="63" y="54"/>
                    <a:pt x="62" y="57"/>
                  </a:cubicBezTo>
                  <a:cubicBezTo>
                    <a:pt x="59" y="59"/>
                    <a:pt x="56" y="62"/>
                    <a:pt x="53" y="64"/>
                  </a:cubicBezTo>
                  <a:close/>
                  <a:moveTo>
                    <a:pt x="61" y="63"/>
                  </a:moveTo>
                  <a:cubicBezTo>
                    <a:pt x="60" y="66"/>
                    <a:pt x="59" y="70"/>
                    <a:pt x="58" y="73"/>
                  </a:cubicBezTo>
                  <a:cubicBezTo>
                    <a:pt x="55" y="72"/>
                    <a:pt x="52" y="72"/>
                    <a:pt x="48" y="71"/>
                  </a:cubicBezTo>
                  <a:cubicBezTo>
                    <a:pt x="50" y="70"/>
                    <a:pt x="53" y="68"/>
                    <a:pt x="55" y="67"/>
                  </a:cubicBezTo>
                  <a:cubicBezTo>
                    <a:pt x="57" y="66"/>
                    <a:pt x="59" y="64"/>
                    <a:pt x="61" y="63"/>
                  </a:cubicBezTo>
                  <a:close/>
                  <a:moveTo>
                    <a:pt x="24" y="63"/>
                  </a:moveTo>
                  <a:cubicBezTo>
                    <a:pt x="26" y="64"/>
                    <a:pt x="28" y="66"/>
                    <a:pt x="30" y="67"/>
                  </a:cubicBezTo>
                  <a:cubicBezTo>
                    <a:pt x="32" y="68"/>
                    <a:pt x="35" y="70"/>
                    <a:pt x="37" y="71"/>
                  </a:cubicBezTo>
                  <a:cubicBezTo>
                    <a:pt x="34" y="72"/>
                    <a:pt x="30" y="72"/>
                    <a:pt x="27" y="73"/>
                  </a:cubicBezTo>
                  <a:cubicBezTo>
                    <a:pt x="26" y="70"/>
                    <a:pt x="25" y="67"/>
                    <a:pt x="24" y="63"/>
                  </a:cubicBezTo>
                  <a:close/>
                  <a:moveTo>
                    <a:pt x="18" y="53"/>
                  </a:moveTo>
                  <a:cubicBezTo>
                    <a:pt x="16" y="51"/>
                    <a:pt x="13" y="48"/>
                    <a:pt x="11" y="46"/>
                  </a:cubicBezTo>
                  <a:cubicBezTo>
                    <a:pt x="13" y="43"/>
                    <a:pt x="16" y="41"/>
                    <a:pt x="18" y="38"/>
                  </a:cubicBezTo>
                  <a:cubicBezTo>
                    <a:pt x="18" y="41"/>
                    <a:pt x="18" y="43"/>
                    <a:pt x="18" y="46"/>
                  </a:cubicBezTo>
                  <a:cubicBezTo>
                    <a:pt x="18" y="48"/>
                    <a:pt x="18" y="51"/>
                    <a:pt x="18" y="53"/>
                  </a:cubicBezTo>
                  <a:close/>
                  <a:moveTo>
                    <a:pt x="24" y="28"/>
                  </a:moveTo>
                  <a:cubicBezTo>
                    <a:pt x="25" y="25"/>
                    <a:pt x="26" y="22"/>
                    <a:pt x="27" y="19"/>
                  </a:cubicBezTo>
                  <a:cubicBezTo>
                    <a:pt x="30" y="19"/>
                    <a:pt x="33" y="20"/>
                    <a:pt x="37" y="21"/>
                  </a:cubicBezTo>
                  <a:cubicBezTo>
                    <a:pt x="35" y="22"/>
                    <a:pt x="32" y="23"/>
                    <a:pt x="30" y="24"/>
                  </a:cubicBezTo>
                  <a:cubicBezTo>
                    <a:pt x="28" y="26"/>
                    <a:pt x="26" y="27"/>
                    <a:pt x="24" y="28"/>
                  </a:cubicBezTo>
                  <a:close/>
                  <a:moveTo>
                    <a:pt x="48" y="21"/>
                  </a:moveTo>
                  <a:cubicBezTo>
                    <a:pt x="52" y="20"/>
                    <a:pt x="55" y="19"/>
                    <a:pt x="58" y="19"/>
                  </a:cubicBezTo>
                  <a:cubicBezTo>
                    <a:pt x="59" y="22"/>
                    <a:pt x="60" y="25"/>
                    <a:pt x="61" y="28"/>
                  </a:cubicBezTo>
                  <a:cubicBezTo>
                    <a:pt x="59" y="27"/>
                    <a:pt x="57" y="26"/>
                    <a:pt x="55" y="24"/>
                  </a:cubicBezTo>
                  <a:cubicBezTo>
                    <a:pt x="53" y="23"/>
                    <a:pt x="50" y="22"/>
                    <a:pt x="48" y="21"/>
                  </a:cubicBezTo>
                  <a:close/>
                  <a:moveTo>
                    <a:pt x="67" y="38"/>
                  </a:moveTo>
                  <a:cubicBezTo>
                    <a:pt x="69" y="41"/>
                    <a:pt x="72" y="43"/>
                    <a:pt x="74" y="46"/>
                  </a:cubicBezTo>
                  <a:cubicBezTo>
                    <a:pt x="72" y="48"/>
                    <a:pt x="69" y="51"/>
                    <a:pt x="67" y="53"/>
                  </a:cubicBezTo>
                  <a:cubicBezTo>
                    <a:pt x="67" y="51"/>
                    <a:pt x="67" y="48"/>
                    <a:pt x="67" y="46"/>
                  </a:cubicBezTo>
                  <a:cubicBezTo>
                    <a:pt x="67" y="43"/>
                    <a:pt x="67" y="41"/>
                    <a:pt x="67" y="38"/>
                  </a:cubicBezTo>
                  <a:close/>
                  <a:moveTo>
                    <a:pt x="43" y="4"/>
                  </a:moveTo>
                  <a:cubicBezTo>
                    <a:pt x="48" y="4"/>
                    <a:pt x="52" y="8"/>
                    <a:pt x="56" y="15"/>
                  </a:cubicBezTo>
                  <a:cubicBezTo>
                    <a:pt x="52" y="16"/>
                    <a:pt x="47" y="17"/>
                    <a:pt x="43" y="18"/>
                  </a:cubicBezTo>
                  <a:cubicBezTo>
                    <a:pt x="38" y="17"/>
                    <a:pt x="33" y="16"/>
                    <a:pt x="29" y="15"/>
                  </a:cubicBezTo>
                  <a:cubicBezTo>
                    <a:pt x="33" y="8"/>
                    <a:pt x="37" y="4"/>
                    <a:pt x="43" y="4"/>
                  </a:cubicBezTo>
                  <a:close/>
                  <a:moveTo>
                    <a:pt x="7" y="25"/>
                  </a:moveTo>
                  <a:cubicBezTo>
                    <a:pt x="9" y="21"/>
                    <a:pt x="15" y="18"/>
                    <a:pt x="22" y="18"/>
                  </a:cubicBezTo>
                  <a:cubicBezTo>
                    <a:pt x="22" y="18"/>
                    <a:pt x="23" y="19"/>
                    <a:pt x="23" y="19"/>
                  </a:cubicBezTo>
                  <a:cubicBezTo>
                    <a:pt x="21" y="23"/>
                    <a:pt x="20" y="27"/>
                    <a:pt x="19" y="32"/>
                  </a:cubicBezTo>
                  <a:cubicBezTo>
                    <a:pt x="15" y="35"/>
                    <a:pt x="12" y="39"/>
                    <a:pt x="9" y="42"/>
                  </a:cubicBezTo>
                  <a:cubicBezTo>
                    <a:pt x="5" y="35"/>
                    <a:pt x="4" y="29"/>
                    <a:pt x="7" y="25"/>
                  </a:cubicBezTo>
                  <a:close/>
                  <a:moveTo>
                    <a:pt x="7" y="66"/>
                  </a:moveTo>
                  <a:cubicBezTo>
                    <a:pt x="4" y="62"/>
                    <a:pt x="5" y="56"/>
                    <a:pt x="9" y="49"/>
                  </a:cubicBezTo>
                  <a:cubicBezTo>
                    <a:pt x="12" y="53"/>
                    <a:pt x="15" y="56"/>
                    <a:pt x="19" y="59"/>
                  </a:cubicBezTo>
                  <a:cubicBezTo>
                    <a:pt x="20" y="64"/>
                    <a:pt x="21" y="69"/>
                    <a:pt x="23" y="73"/>
                  </a:cubicBezTo>
                  <a:cubicBezTo>
                    <a:pt x="15" y="73"/>
                    <a:pt x="9" y="71"/>
                    <a:pt x="7" y="66"/>
                  </a:cubicBezTo>
                  <a:close/>
                  <a:moveTo>
                    <a:pt x="43" y="87"/>
                  </a:moveTo>
                  <a:cubicBezTo>
                    <a:pt x="37" y="87"/>
                    <a:pt x="33" y="83"/>
                    <a:pt x="29" y="76"/>
                  </a:cubicBezTo>
                  <a:cubicBezTo>
                    <a:pt x="33" y="76"/>
                    <a:pt x="38" y="75"/>
                    <a:pt x="43" y="73"/>
                  </a:cubicBezTo>
                  <a:cubicBezTo>
                    <a:pt x="47" y="75"/>
                    <a:pt x="52" y="76"/>
                    <a:pt x="56" y="76"/>
                  </a:cubicBezTo>
                  <a:cubicBezTo>
                    <a:pt x="52" y="83"/>
                    <a:pt x="48" y="87"/>
                    <a:pt x="43" y="87"/>
                  </a:cubicBezTo>
                  <a:close/>
                  <a:moveTo>
                    <a:pt x="78" y="66"/>
                  </a:moveTo>
                  <a:cubicBezTo>
                    <a:pt x="76" y="71"/>
                    <a:pt x="70" y="73"/>
                    <a:pt x="62" y="73"/>
                  </a:cubicBezTo>
                  <a:cubicBezTo>
                    <a:pt x="64" y="69"/>
                    <a:pt x="65" y="64"/>
                    <a:pt x="66" y="59"/>
                  </a:cubicBezTo>
                  <a:cubicBezTo>
                    <a:pt x="70" y="56"/>
                    <a:pt x="73" y="53"/>
                    <a:pt x="76" y="49"/>
                  </a:cubicBezTo>
                  <a:cubicBezTo>
                    <a:pt x="80" y="56"/>
                    <a:pt x="81" y="62"/>
                    <a:pt x="7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</p:grpSp>
      <p:grpSp>
        <p:nvGrpSpPr>
          <p:cNvPr id="136" name="组合 135"/>
          <p:cNvGrpSpPr/>
          <p:nvPr/>
        </p:nvGrpSpPr>
        <p:grpSpPr>
          <a:xfrm>
            <a:off x="18148207" y="13764289"/>
            <a:ext cx="910119" cy="1044938"/>
            <a:chOff x="7191375" y="549275"/>
            <a:chExt cx="320675" cy="346075"/>
          </a:xfrm>
          <a:solidFill>
            <a:schemeClr val="bg1"/>
          </a:solidFill>
        </p:grpSpPr>
        <p:sp>
          <p:nvSpPr>
            <p:cNvPr id="124" name="Oval 8"/>
            <p:cNvSpPr>
              <a:spLocks noChangeArrowheads="1"/>
            </p:cNvSpPr>
            <p:nvPr/>
          </p:nvSpPr>
          <p:spPr bwMode="auto">
            <a:xfrm>
              <a:off x="7307263" y="549275"/>
              <a:ext cx="79375" cy="809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  <p:sp>
          <p:nvSpPr>
            <p:cNvPr id="125" name="Oval 9"/>
            <p:cNvSpPr>
              <a:spLocks noChangeArrowheads="1"/>
            </p:cNvSpPr>
            <p:nvPr/>
          </p:nvSpPr>
          <p:spPr bwMode="auto">
            <a:xfrm>
              <a:off x="7191375" y="777875"/>
              <a:ext cx="79375" cy="777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  <p:sp>
          <p:nvSpPr>
            <p:cNvPr id="126" name="Oval 10"/>
            <p:cNvSpPr>
              <a:spLocks noChangeArrowheads="1"/>
            </p:cNvSpPr>
            <p:nvPr/>
          </p:nvSpPr>
          <p:spPr bwMode="auto">
            <a:xfrm>
              <a:off x="7435850" y="769938"/>
              <a:ext cx="76200" cy="793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  <p:sp>
          <p:nvSpPr>
            <p:cNvPr id="127" name="Freeform 11"/>
            <p:cNvSpPr/>
            <p:nvPr/>
          </p:nvSpPr>
          <p:spPr bwMode="auto">
            <a:xfrm>
              <a:off x="7405688" y="592138"/>
              <a:ext cx="93662" cy="150812"/>
            </a:xfrm>
            <a:custGeom>
              <a:avLst/>
              <a:gdLst>
                <a:gd name="T0" fmla="*/ 18 w 25"/>
                <a:gd name="T1" fmla="*/ 37 h 39"/>
                <a:gd name="T2" fmla="*/ 18 w 25"/>
                <a:gd name="T3" fmla="*/ 37 h 39"/>
                <a:gd name="T4" fmla="*/ 25 w 25"/>
                <a:gd name="T5" fmla="*/ 39 h 39"/>
                <a:gd name="T6" fmla="*/ 25 w 25"/>
                <a:gd name="T7" fmla="*/ 37 h 39"/>
                <a:gd name="T8" fmla="*/ 3 w 25"/>
                <a:gd name="T9" fmla="*/ 0 h 39"/>
                <a:gd name="T10" fmla="*/ 0 w 25"/>
                <a:gd name="T11" fmla="*/ 7 h 39"/>
                <a:gd name="T12" fmla="*/ 18 w 25"/>
                <a:gd name="T13" fmla="*/ 3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9">
                  <a:moveTo>
                    <a:pt x="18" y="37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8"/>
                    <a:pt x="25" y="38"/>
                    <a:pt x="25" y="37"/>
                  </a:cubicBezTo>
                  <a:cubicBezTo>
                    <a:pt x="25" y="21"/>
                    <a:pt x="16" y="7"/>
                    <a:pt x="3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1" y="13"/>
                    <a:pt x="18" y="24"/>
                    <a:pt x="1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  <p:sp>
          <p:nvSpPr>
            <p:cNvPr id="128" name="Freeform 12"/>
            <p:cNvSpPr/>
            <p:nvPr/>
          </p:nvSpPr>
          <p:spPr bwMode="auto">
            <a:xfrm>
              <a:off x="7270750" y="844550"/>
              <a:ext cx="168275" cy="50800"/>
            </a:xfrm>
            <a:custGeom>
              <a:avLst/>
              <a:gdLst>
                <a:gd name="T0" fmla="*/ 20 w 45"/>
                <a:gd name="T1" fmla="*/ 6 h 13"/>
                <a:gd name="T2" fmla="*/ 4 w 45"/>
                <a:gd name="T3" fmla="*/ 2 h 13"/>
                <a:gd name="T4" fmla="*/ 0 w 45"/>
                <a:gd name="T5" fmla="*/ 8 h 13"/>
                <a:gd name="T6" fmla="*/ 20 w 45"/>
                <a:gd name="T7" fmla="*/ 13 h 13"/>
                <a:gd name="T8" fmla="*/ 45 w 45"/>
                <a:gd name="T9" fmla="*/ 5 h 13"/>
                <a:gd name="T10" fmla="*/ 40 w 45"/>
                <a:gd name="T11" fmla="*/ 0 h 13"/>
                <a:gd name="T12" fmla="*/ 20 w 45"/>
                <a:gd name="T13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3">
                  <a:moveTo>
                    <a:pt x="20" y="6"/>
                  </a:moveTo>
                  <a:cubicBezTo>
                    <a:pt x="14" y="6"/>
                    <a:pt x="9" y="5"/>
                    <a:pt x="4" y="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" y="11"/>
                    <a:pt x="13" y="13"/>
                    <a:pt x="20" y="13"/>
                  </a:cubicBezTo>
                  <a:cubicBezTo>
                    <a:pt x="29" y="13"/>
                    <a:pt x="38" y="10"/>
                    <a:pt x="45" y="5"/>
                  </a:cubicBezTo>
                  <a:cubicBezTo>
                    <a:pt x="43" y="3"/>
                    <a:pt x="42" y="1"/>
                    <a:pt x="40" y="0"/>
                  </a:cubicBezTo>
                  <a:cubicBezTo>
                    <a:pt x="35" y="4"/>
                    <a:pt x="28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  <p:sp>
          <p:nvSpPr>
            <p:cNvPr id="129" name="Freeform 13"/>
            <p:cNvSpPr/>
            <p:nvPr/>
          </p:nvSpPr>
          <p:spPr bwMode="auto">
            <a:xfrm>
              <a:off x="7191375" y="592138"/>
              <a:ext cx="93662" cy="163512"/>
            </a:xfrm>
            <a:custGeom>
              <a:avLst/>
              <a:gdLst>
                <a:gd name="T0" fmla="*/ 7 w 25"/>
                <a:gd name="T1" fmla="*/ 37 h 42"/>
                <a:gd name="T2" fmla="*/ 25 w 25"/>
                <a:gd name="T3" fmla="*/ 7 h 42"/>
                <a:gd name="T4" fmla="*/ 23 w 25"/>
                <a:gd name="T5" fmla="*/ 0 h 42"/>
                <a:gd name="T6" fmla="*/ 0 w 25"/>
                <a:gd name="T7" fmla="*/ 37 h 42"/>
                <a:gd name="T8" fmla="*/ 0 w 25"/>
                <a:gd name="T9" fmla="*/ 42 h 42"/>
                <a:gd name="T10" fmla="*/ 7 w 25"/>
                <a:gd name="T11" fmla="*/ 39 h 42"/>
                <a:gd name="T12" fmla="*/ 7 w 25"/>
                <a:gd name="T13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2">
                  <a:moveTo>
                    <a:pt x="7" y="37"/>
                  </a:moveTo>
                  <a:cubicBezTo>
                    <a:pt x="7" y="24"/>
                    <a:pt x="14" y="13"/>
                    <a:pt x="25" y="7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9" y="6"/>
                    <a:pt x="0" y="21"/>
                    <a:pt x="0" y="37"/>
                  </a:cubicBezTo>
                  <a:cubicBezTo>
                    <a:pt x="0" y="39"/>
                    <a:pt x="0" y="40"/>
                    <a:pt x="0" y="42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7" y="38"/>
                    <a:pt x="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  <p:sp>
          <p:nvSpPr>
            <p:cNvPr id="130" name="Freeform 14"/>
            <p:cNvSpPr/>
            <p:nvPr/>
          </p:nvSpPr>
          <p:spPr bwMode="auto">
            <a:xfrm>
              <a:off x="7285038" y="665163"/>
              <a:ext cx="131762" cy="136525"/>
            </a:xfrm>
            <a:custGeom>
              <a:avLst/>
              <a:gdLst>
                <a:gd name="T0" fmla="*/ 30 w 35"/>
                <a:gd name="T1" fmla="*/ 0 h 35"/>
                <a:gd name="T2" fmla="*/ 30 w 35"/>
                <a:gd name="T3" fmla="*/ 13 h 35"/>
                <a:gd name="T4" fmla="*/ 26 w 35"/>
                <a:gd name="T5" fmla="*/ 17 h 35"/>
                <a:gd name="T6" fmla="*/ 9 w 35"/>
                <a:gd name="T7" fmla="*/ 17 h 35"/>
                <a:gd name="T8" fmla="*/ 5 w 35"/>
                <a:gd name="T9" fmla="*/ 13 h 35"/>
                <a:gd name="T10" fmla="*/ 5 w 35"/>
                <a:gd name="T11" fmla="*/ 0 h 35"/>
                <a:gd name="T12" fmla="*/ 5 w 35"/>
                <a:gd name="T13" fmla="*/ 0 h 35"/>
                <a:gd name="T14" fmla="*/ 0 w 35"/>
                <a:gd name="T15" fmla="*/ 5 h 35"/>
                <a:gd name="T16" fmla="*/ 0 w 35"/>
                <a:gd name="T17" fmla="*/ 35 h 35"/>
                <a:gd name="T18" fmla="*/ 35 w 35"/>
                <a:gd name="T19" fmla="*/ 35 h 35"/>
                <a:gd name="T20" fmla="*/ 35 w 35"/>
                <a:gd name="T21" fmla="*/ 5 h 35"/>
                <a:gd name="T22" fmla="*/ 30 w 35"/>
                <a:gd name="T2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5">
                  <a:moveTo>
                    <a:pt x="30" y="0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5"/>
                    <a:pt x="28" y="17"/>
                    <a:pt x="26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7" y="17"/>
                    <a:pt x="5" y="15"/>
                    <a:pt x="5" y="1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  <p:sp>
          <p:nvSpPr>
            <p:cNvPr id="131" name="Freeform 15"/>
            <p:cNvSpPr/>
            <p:nvPr/>
          </p:nvSpPr>
          <p:spPr bwMode="auto">
            <a:xfrm>
              <a:off x="7304088" y="750888"/>
              <a:ext cx="98425" cy="26987"/>
            </a:xfrm>
            <a:custGeom>
              <a:avLst/>
              <a:gdLst>
                <a:gd name="T0" fmla="*/ 22 w 26"/>
                <a:gd name="T1" fmla="*/ 7 h 7"/>
                <a:gd name="T2" fmla="*/ 3 w 26"/>
                <a:gd name="T3" fmla="*/ 7 h 7"/>
                <a:gd name="T4" fmla="*/ 0 w 26"/>
                <a:gd name="T5" fmla="*/ 4 h 7"/>
                <a:gd name="T6" fmla="*/ 0 w 26"/>
                <a:gd name="T7" fmla="*/ 4 h 7"/>
                <a:gd name="T8" fmla="*/ 3 w 26"/>
                <a:gd name="T9" fmla="*/ 0 h 7"/>
                <a:gd name="T10" fmla="*/ 22 w 26"/>
                <a:gd name="T11" fmla="*/ 0 h 7"/>
                <a:gd name="T12" fmla="*/ 26 w 26"/>
                <a:gd name="T13" fmla="*/ 4 h 7"/>
                <a:gd name="T14" fmla="*/ 26 w 26"/>
                <a:gd name="T15" fmla="*/ 4 h 7"/>
                <a:gd name="T16" fmla="*/ 22 w 26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7">
                  <a:moveTo>
                    <a:pt x="22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6" y="2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6"/>
                    <a:pt x="24" y="7"/>
                    <a:pt x="2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  <p:sp>
          <p:nvSpPr>
            <p:cNvPr id="132" name="Rectangle 16"/>
            <p:cNvSpPr>
              <a:spLocks noChangeArrowheads="1"/>
            </p:cNvSpPr>
            <p:nvPr/>
          </p:nvSpPr>
          <p:spPr bwMode="auto">
            <a:xfrm>
              <a:off x="7323138" y="669925"/>
              <a:ext cx="52387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25289195" y="13764289"/>
            <a:ext cx="1009240" cy="1044938"/>
            <a:chOff x="9486900" y="549275"/>
            <a:chExt cx="355600" cy="346075"/>
          </a:xfrm>
          <a:solidFill>
            <a:schemeClr val="bg1"/>
          </a:solidFill>
        </p:grpSpPr>
        <p:sp>
          <p:nvSpPr>
            <p:cNvPr id="133" name="Freeform 17"/>
            <p:cNvSpPr>
              <a:spLocks noEditPoints="1"/>
            </p:cNvSpPr>
            <p:nvPr/>
          </p:nvSpPr>
          <p:spPr bwMode="auto">
            <a:xfrm>
              <a:off x="9486900" y="549275"/>
              <a:ext cx="355600" cy="346075"/>
            </a:xfrm>
            <a:custGeom>
              <a:avLst/>
              <a:gdLst>
                <a:gd name="T0" fmla="*/ 77 w 94"/>
                <a:gd name="T1" fmla="*/ 71 h 89"/>
                <a:gd name="T2" fmla="*/ 77 w 94"/>
                <a:gd name="T3" fmla="*/ 62 h 89"/>
                <a:gd name="T4" fmla="*/ 79 w 94"/>
                <a:gd name="T5" fmla="*/ 46 h 89"/>
                <a:gd name="T6" fmla="*/ 67 w 94"/>
                <a:gd name="T7" fmla="*/ 31 h 89"/>
                <a:gd name="T8" fmla="*/ 77 w 94"/>
                <a:gd name="T9" fmla="*/ 19 h 89"/>
                <a:gd name="T10" fmla="*/ 94 w 94"/>
                <a:gd name="T11" fmla="*/ 10 h 89"/>
                <a:gd name="T12" fmla="*/ 73 w 94"/>
                <a:gd name="T13" fmla="*/ 10 h 89"/>
                <a:gd name="T14" fmla="*/ 64 w 94"/>
                <a:gd name="T15" fmla="*/ 28 h 89"/>
                <a:gd name="T16" fmla="*/ 35 w 94"/>
                <a:gd name="T17" fmla="*/ 27 h 89"/>
                <a:gd name="T18" fmla="*/ 19 w 94"/>
                <a:gd name="T19" fmla="*/ 16 h 89"/>
                <a:gd name="T20" fmla="*/ 10 w 94"/>
                <a:gd name="T21" fmla="*/ 0 h 89"/>
                <a:gd name="T22" fmla="*/ 10 w 94"/>
                <a:gd name="T23" fmla="*/ 21 h 89"/>
                <a:gd name="T24" fmla="*/ 28 w 94"/>
                <a:gd name="T25" fmla="*/ 28 h 89"/>
                <a:gd name="T26" fmla="*/ 20 w 94"/>
                <a:gd name="T27" fmla="*/ 41 h 89"/>
                <a:gd name="T28" fmla="*/ 14 w 94"/>
                <a:gd name="T29" fmla="*/ 53 h 89"/>
                <a:gd name="T30" fmla="*/ 23 w 94"/>
                <a:gd name="T31" fmla="*/ 66 h 89"/>
                <a:gd name="T32" fmla="*/ 11 w 94"/>
                <a:gd name="T33" fmla="*/ 69 h 89"/>
                <a:gd name="T34" fmla="*/ 11 w 94"/>
                <a:gd name="T35" fmla="*/ 89 h 89"/>
                <a:gd name="T36" fmla="*/ 19 w 94"/>
                <a:gd name="T37" fmla="*/ 73 h 89"/>
                <a:gd name="T38" fmla="*/ 27 w 94"/>
                <a:gd name="T39" fmla="*/ 66 h 89"/>
                <a:gd name="T40" fmla="*/ 69 w 94"/>
                <a:gd name="T41" fmla="*/ 66 h 89"/>
                <a:gd name="T42" fmla="*/ 73 w 94"/>
                <a:gd name="T43" fmla="*/ 79 h 89"/>
                <a:gd name="T44" fmla="*/ 94 w 94"/>
                <a:gd name="T45" fmla="*/ 79 h 89"/>
                <a:gd name="T46" fmla="*/ 3 w 94"/>
                <a:gd name="T47" fmla="*/ 10 h 89"/>
                <a:gd name="T48" fmla="*/ 18 w 94"/>
                <a:gd name="T49" fmla="*/ 10 h 89"/>
                <a:gd name="T50" fmla="*/ 3 w 94"/>
                <a:gd name="T51" fmla="*/ 10 h 89"/>
                <a:gd name="T52" fmla="*/ 3 w 94"/>
                <a:gd name="T53" fmla="*/ 79 h 89"/>
                <a:gd name="T54" fmla="*/ 18 w 94"/>
                <a:gd name="T55" fmla="*/ 79 h 89"/>
                <a:gd name="T56" fmla="*/ 84 w 94"/>
                <a:gd name="T57" fmla="*/ 3 h 89"/>
                <a:gd name="T58" fmla="*/ 84 w 94"/>
                <a:gd name="T59" fmla="*/ 18 h 89"/>
                <a:gd name="T60" fmla="*/ 84 w 94"/>
                <a:gd name="T61" fmla="*/ 3 h 89"/>
                <a:gd name="T62" fmla="*/ 19 w 94"/>
                <a:gd name="T63" fmla="*/ 60 h 89"/>
                <a:gd name="T64" fmla="*/ 21 w 94"/>
                <a:gd name="T65" fmla="*/ 45 h 89"/>
                <a:gd name="T66" fmla="*/ 25 w 94"/>
                <a:gd name="T67" fmla="*/ 32 h 89"/>
                <a:gd name="T68" fmla="*/ 35 w 94"/>
                <a:gd name="T69" fmla="*/ 30 h 89"/>
                <a:gd name="T70" fmla="*/ 65 w 94"/>
                <a:gd name="T71" fmla="*/ 33 h 89"/>
                <a:gd name="T72" fmla="*/ 76 w 94"/>
                <a:gd name="T73" fmla="*/ 46 h 89"/>
                <a:gd name="T74" fmla="*/ 75 w 94"/>
                <a:gd name="T75" fmla="*/ 60 h 89"/>
                <a:gd name="T76" fmla="*/ 27 w 94"/>
                <a:gd name="T77" fmla="*/ 64 h 89"/>
                <a:gd name="T78" fmla="*/ 76 w 94"/>
                <a:gd name="T79" fmla="*/ 79 h 89"/>
                <a:gd name="T80" fmla="*/ 91 w 94"/>
                <a:gd name="T81" fmla="*/ 7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4" h="89">
                  <a:moveTo>
                    <a:pt x="84" y="69"/>
                  </a:moveTo>
                  <a:cubicBezTo>
                    <a:pt x="81" y="69"/>
                    <a:pt x="79" y="70"/>
                    <a:pt x="77" y="71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4" y="64"/>
                    <a:pt x="76" y="63"/>
                    <a:pt x="77" y="62"/>
                  </a:cubicBezTo>
                  <a:cubicBezTo>
                    <a:pt x="80" y="59"/>
                    <a:pt x="83" y="54"/>
                    <a:pt x="79" y="47"/>
                  </a:cubicBezTo>
                  <a:cubicBezTo>
                    <a:pt x="79" y="47"/>
                    <a:pt x="79" y="46"/>
                    <a:pt x="79" y="46"/>
                  </a:cubicBezTo>
                  <a:cubicBezTo>
                    <a:pt x="78" y="43"/>
                    <a:pt x="77" y="33"/>
                    <a:pt x="68" y="32"/>
                  </a:cubicBezTo>
                  <a:cubicBezTo>
                    <a:pt x="68" y="32"/>
                    <a:pt x="67" y="32"/>
                    <a:pt x="67" y="31"/>
                  </a:cubicBezTo>
                  <a:cubicBezTo>
                    <a:pt x="67" y="31"/>
                    <a:pt x="66" y="30"/>
                    <a:pt x="66" y="30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9" y="20"/>
                    <a:pt x="81" y="21"/>
                    <a:pt x="84" y="21"/>
                  </a:cubicBezTo>
                  <a:cubicBezTo>
                    <a:pt x="89" y="21"/>
                    <a:pt x="94" y="16"/>
                    <a:pt x="94" y="10"/>
                  </a:cubicBezTo>
                  <a:cubicBezTo>
                    <a:pt x="94" y="5"/>
                    <a:pt x="89" y="0"/>
                    <a:pt x="84" y="0"/>
                  </a:cubicBezTo>
                  <a:cubicBezTo>
                    <a:pt x="78" y="0"/>
                    <a:pt x="73" y="5"/>
                    <a:pt x="73" y="10"/>
                  </a:cubicBezTo>
                  <a:cubicBezTo>
                    <a:pt x="73" y="13"/>
                    <a:pt x="74" y="15"/>
                    <a:pt x="75" y="1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59" y="24"/>
                    <a:pt x="49" y="19"/>
                    <a:pt x="37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4" y="27"/>
                    <a:pt x="33" y="27"/>
                    <a:pt x="31" y="27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20" y="15"/>
                    <a:pt x="21" y="13"/>
                    <a:pt x="21" y="10"/>
                  </a:cubicBezTo>
                  <a:cubicBezTo>
                    <a:pt x="21" y="5"/>
                    <a:pt x="16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0" y="21"/>
                  </a:cubicBezTo>
                  <a:cubicBezTo>
                    <a:pt x="13" y="21"/>
                    <a:pt x="15" y="20"/>
                    <a:pt x="17" y="1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6" y="28"/>
                    <a:pt x="25" y="29"/>
                    <a:pt x="23" y="30"/>
                  </a:cubicBezTo>
                  <a:cubicBezTo>
                    <a:pt x="21" y="33"/>
                    <a:pt x="20" y="36"/>
                    <a:pt x="20" y="41"/>
                  </a:cubicBezTo>
                  <a:cubicBezTo>
                    <a:pt x="21" y="42"/>
                    <a:pt x="20" y="43"/>
                    <a:pt x="20" y="43"/>
                  </a:cubicBezTo>
                  <a:cubicBezTo>
                    <a:pt x="18" y="45"/>
                    <a:pt x="14" y="49"/>
                    <a:pt x="14" y="53"/>
                  </a:cubicBezTo>
                  <a:cubicBezTo>
                    <a:pt x="13" y="56"/>
                    <a:pt x="14" y="59"/>
                    <a:pt x="17" y="62"/>
                  </a:cubicBezTo>
                  <a:cubicBezTo>
                    <a:pt x="18" y="64"/>
                    <a:pt x="20" y="65"/>
                    <a:pt x="23" y="66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5" y="69"/>
                    <a:pt x="13" y="69"/>
                    <a:pt x="11" y="69"/>
                  </a:cubicBezTo>
                  <a:cubicBezTo>
                    <a:pt x="5" y="69"/>
                    <a:pt x="0" y="73"/>
                    <a:pt x="0" y="79"/>
                  </a:cubicBezTo>
                  <a:cubicBezTo>
                    <a:pt x="0" y="85"/>
                    <a:pt x="5" y="89"/>
                    <a:pt x="11" y="89"/>
                  </a:cubicBezTo>
                  <a:cubicBezTo>
                    <a:pt x="16" y="89"/>
                    <a:pt x="21" y="85"/>
                    <a:pt x="21" y="79"/>
                  </a:cubicBezTo>
                  <a:cubicBezTo>
                    <a:pt x="21" y="77"/>
                    <a:pt x="20" y="74"/>
                    <a:pt x="19" y="73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6" y="66"/>
                    <a:pt x="27" y="66"/>
                    <a:pt x="27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7" y="66"/>
                    <a:pt x="68" y="66"/>
                    <a:pt x="69" y="66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4" y="75"/>
                    <a:pt x="73" y="77"/>
                    <a:pt x="73" y="79"/>
                  </a:cubicBezTo>
                  <a:cubicBezTo>
                    <a:pt x="73" y="85"/>
                    <a:pt x="78" y="89"/>
                    <a:pt x="84" y="89"/>
                  </a:cubicBezTo>
                  <a:cubicBezTo>
                    <a:pt x="89" y="89"/>
                    <a:pt x="94" y="85"/>
                    <a:pt x="94" y="79"/>
                  </a:cubicBezTo>
                  <a:cubicBezTo>
                    <a:pt x="94" y="73"/>
                    <a:pt x="89" y="69"/>
                    <a:pt x="84" y="69"/>
                  </a:cubicBezTo>
                  <a:close/>
                  <a:moveTo>
                    <a:pt x="3" y="10"/>
                  </a:moveTo>
                  <a:cubicBezTo>
                    <a:pt x="3" y="6"/>
                    <a:pt x="6" y="3"/>
                    <a:pt x="10" y="3"/>
                  </a:cubicBezTo>
                  <a:cubicBezTo>
                    <a:pt x="15" y="3"/>
                    <a:pt x="18" y="6"/>
                    <a:pt x="18" y="10"/>
                  </a:cubicBezTo>
                  <a:cubicBezTo>
                    <a:pt x="18" y="15"/>
                    <a:pt x="15" y="18"/>
                    <a:pt x="10" y="18"/>
                  </a:cubicBezTo>
                  <a:cubicBezTo>
                    <a:pt x="6" y="18"/>
                    <a:pt x="3" y="15"/>
                    <a:pt x="3" y="10"/>
                  </a:cubicBezTo>
                  <a:close/>
                  <a:moveTo>
                    <a:pt x="11" y="87"/>
                  </a:moveTo>
                  <a:cubicBezTo>
                    <a:pt x="6" y="87"/>
                    <a:pt x="3" y="83"/>
                    <a:pt x="3" y="79"/>
                  </a:cubicBezTo>
                  <a:cubicBezTo>
                    <a:pt x="3" y="75"/>
                    <a:pt x="6" y="71"/>
                    <a:pt x="11" y="71"/>
                  </a:cubicBezTo>
                  <a:cubicBezTo>
                    <a:pt x="15" y="71"/>
                    <a:pt x="18" y="75"/>
                    <a:pt x="18" y="79"/>
                  </a:cubicBezTo>
                  <a:cubicBezTo>
                    <a:pt x="18" y="83"/>
                    <a:pt x="15" y="87"/>
                    <a:pt x="11" y="87"/>
                  </a:cubicBezTo>
                  <a:close/>
                  <a:moveTo>
                    <a:pt x="84" y="3"/>
                  </a:moveTo>
                  <a:cubicBezTo>
                    <a:pt x="88" y="3"/>
                    <a:pt x="91" y="6"/>
                    <a:pt x="91" y="10"/>
                  </a:cubicBezTo>
                  <a:cubicBezTo>
                    <a:pt x="91" y="15"/>
                    <a:pt x="88" y="18"/>
                    <a:pt x="84" y="18"/>
                  </a:cubicBezTo>
                  <a:cubicBezTo>
                    <a:pt x="79" y="18"/>
                    <a:pt x="76" y="15"/>
                    <a:pt x="76" y="10"/>
                  </a:cubicBezTo>
                  <a:cubicBezTo>
                    <a:pt x="76" y="6"/>
                    <a:pt x="79" y="3"/>
                    <a:pt x="84" y="3"/>
                  </a:cubicBezTo>
                  <a:close/>
                  <a:moveTo>
                    <a:pt x="27" y="64"/>
                  </a:moveTo>
                  <a:cubicBezTo>
                    <a:pt x="24" y="64"/>
                    <a:pt x="21" y="62"/>
                    <a:pt x="19" y="60"/>
                  </a:cubicBezTo>
                  <a:cubicBezTo>
                    <a:pt x="17" y="58"/>
                    <a:pt x="16" y="56"/>
                    <a:pt x="16" y="54"/>
                  </a:cubicBezTo>
                  <a:cubicBezTo>
                    <a:pt x="16" y="50"/>
                    <a:pt x="20" y="47"/>
                    <a:pt x="21" y="45"/>
                  </a:cubicBezTo>
                  <a:cubicBezTo>
                    <a:pt x="23" y="44"/>
                    <a:pt x="23" y="43"/>
                    <a:pt x="23" y="41"/>
                  </a:cubicBezTo>
                  <a:cubicBezTo>
                    <a:pt x="23" y="37"/>
                    <a:pt x="23" y="34"/>
                    <a:pt x="25" y="32"/>
                  </a:cubicBezTo>
                  <a:cubicBezTo>
                    <a:pt x="27" y="30"/>
                    <a:pt x="30" y="30"/>
                    <a:pt x="32" y="30"/>
                  </a:cubicBezTo>
                  <a:cubicBezTo>
                    <a:pt x="33" y="30"/>
                    <a:pt x="34" y="30"/>
                    <a:pt x="35" y="30"/>
                  </a:cubicBezTo>
                  <a:cubicBezTo>
                    <a:pt x="36" y="30"/>
                    <a:pt x="37" y="30"/>
                    <a:pt x="38" y="29"/>
                  </a:cubicBezTo>
                  <a:cubicBezTo>
                    <a:pt x="52" y="20"/>
                    <a:pt x="62" y="29"/>
                    <a:pt x="65" y="33"/>
                  </a:cubicBezTo>
                  <a:cubicBezTo>
                    <a:pt x="66" y="34"/>
                    <a:pt x="67" y="35"/>
                    <a:pt x="68" y="35"/>
                  </a:cubicBezTo>
                  <a:cubicBezTo>
                    <a:pt x="75" y="35"/>
                    <a:pt x="76" y="43"/>
                    <a:pt x="76" y="46"/>
                  </a:cubicBezTo>
                  <a:cubicBezTo>
                    <a:pt x="76" y="47"/>
                    <a:pt x="76" y="47"/>
                    <a:pt x="77" y="48"/>
                  </a:cubicBezTo>
                  <a:cubicBezTo>
                    <a:pt x="79" y="53"/>
                    <a:pt x="79" y="57"/>
                    <a:pt x="75" y="60"/>
                  </a:cubicBezTo>
                  <a:cubicBezTo>
                    <a:pt x="73" y="62"/>
                    <a:pt x="69" y="64"/>
                    <a:pt x="65" y="64"/>
                  </a:cubicBezTo>
                  <a:lnTo>
                    <a:pt x="27" y="64"/>
                  </a:lnTo>
                  <a:close/>
                  <a:moveTo>
                    <a:pt x="84" y="87"/>
                  </a:moveTo>
                  <a:cubicBezTo>
                    <a:pt x="80" y="87"/>
                    <a:pt x="76" y="83"/>
                    <a:pt x="76" y="79"/>
                  </a:cubicBezTo>
                  <a:cubicBezTo>
                    <a:pt x="76" y="75"/>
                    <a:pt x="80" y="71"/>
                    <a:pt x="84" y="71"/>
                  </a:cubicBezTo>
                  <a:cubicBezTo>
                    <a:pt x="88" y="71"/>
                    <a:pt x="91" y="75"/>
                    <a:pt x="91" y="79"/>
                  </a:cubicBezTo>
                  <a:cubicBezTo>
                    <a:pt x="91" y="83"/>
                    <a:pt x="88" y="87"/>
                    <a:pt x="84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  <p:sp>
          <p:nvSpPr>
            <p:cNvPr id="134" name="Freeform 18"/>
            <p:cNvSpPr/>
            <p:nvPr/>
          </p:nvSpPr>
          <p:spPr bwMode="auto">
            <a:xfrm>
              <a:off x="9582150" y="747713"/>
              <a:ext cx="188912" cy="34925"/>
            </a:xfrm>
            <a:custGeom>
              <a:avLst/>
              <a:gdLst>
                <a:gd name="T0" fmla="*/ 48 w 50"/>
                <a:gd name="T1" fmla="*/ 0 h 9"/>
                <a:gd name="T2" fmla="*/ 47 w 50"/>
                <a:gd name="T3" fmla="*/ 2 h 9"/>
                <a:gd name="T4" fmla="*/ 46 w 50"/>
                <a:gd name="T5" fmla="*/ 5 h 9"/>
                <a:gd name="T6" fmla="*/ 41 w 50"/>
                <a:gd name="T7" fmla="*/ 7 h 9"/>
                <a:gd name="T8" fmla="*/ 1 w 50"/>
                <a:gd name="T9" fmla="*/ 7 h 9"/>
                <a:gd name="T10" fmla="*/ 0 w 50"/>
                <a:gd name="T11" fmla="*/ 8 h 9"/>
                <a:gd name="T12" fmla="*/ 1 w 50"/>
                <a:gd name="T13" fmla="*/ 9 h 9"/>
                <a:gd name="T14" fmla="*/ 41 w 50"/>
                <a:gd name="T15" fmla="*/ 9 h 9"/>
                <a:gd name="T16" fmla="*/ 48 w 50"/>
                <a:gd name="T17" fmla="*/ 6 h 9"/>
                <a:gd name="T18" fmla="*/ 49 w 50"/>
                <a:gd name="T19" fmla="*/ 2 h 9"/>
                <a:gd name="T20" fmla="*/ 48 w 50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">
                  <a:moveTo>
                    <a:pt x="48" y="0"/>
                  </a:moveTo>
                  <a:cubicBezTo>
                    <a:pt x="47" y="0"/>
                    <a:pt x="47" y="1"/>
                    <a:pt x="47" y="2"/>
                  </a:cubicBezTo>
                  <a:cubicBezTo>
                    <a:pt x="47" y="3"/>
                    <a:pt x="47" y="4"/>
                    <a:pt x="46" y="5"/>
                  </a:cubicBezTo>
                  <a:cubicBezTo>
                    <a:pt x="45" y="6"/>
                    <a:pt x="43" y="7"/>
                    <a:pt x="4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4" y="9"/>
                    <a:pt x="47" y="8"/>
                    <a:pt x="48" y="6"/>
                  </a:cubicBezTo>
                  <a:cubicBezTo>
                    <a:pt x="49" y="5"/>
                    <a:pt x="50" y="3"/>
                    <a:pt x="49" y="2"/>
                  </a:cubicBezTo>
                  <a:cubicBezTo>
                    <a:pt x="49" y="1"/>
                    <a:pt x="49" y="0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256031" tIns="128015" rIns="256031" bIns="128015" numCol="1" anchor="t" anchorCtr="0" compatLnSpc="1"/>
            <a:lstStyle/>
            <a:p>
              <a:endParaRPr lang="zh-CN" altLang="en-US" sz="5040"/>
            </a:p>
          </p:txBody>
        </p:sp>
      </p:grpSp>
      <p:sp>
        <p:nvSpPr>
          <p:cNvPr id="158" name="Rectangle 834"/>
          <p:cNvSpPr>
            <a:spLocks noChangeArrowheads="1"/>
          </p:cNvSpPr>
          <p:nvPr/>
        </p:nvSpPr>
        <p:spPr bwMode="auto">
          <a:xfrm>
            <a:off x="10462601" y="10792468"/>
            <a:ext cx="2923979" cy="1534138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59" name="Rectangle 870"/>
          <p:cNvSpPr>
            <a:spLocks noChangeArrowheads="1"/>
          </p:cNvSpPr>
          <p:nvPr/>
        </p:nvSpPr>
        <p:spPr bwMode="auto">
          <a:xfrm>
            <a:off x="10779671" y="11335971"/>
            <a:ext cx="2289837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08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大数据平台</a:t>
            </a:r>
            <a:endParaRPr kumimoji="0" lang="zh-CN" altLang="zh-CN" sz="896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0" name="Rectangle 847"/>
          <p:cNvSpPr>
            <a:spLocks noChangeArrowheads="1"/>
          </p:cNvSpPr>
          <p:nvPr/>
        </p:nvSpPr>
        <p:spPr bwMode="auto">
          <a:xfrm>
            <a:off x="13383192" y="10792468"/>
            <a:ext cx="18083112" cy="1504877"/>
          </a:xfrm>
          <a:prstGeom prst="rect">
            <a:avLst/>
          </a:prstGeom>
          <a:noFill/>
          <a:ln>
            <a:solidFill>
              <a:schemeClr val="bg1">
                <a:lumMod val="95000"/>
                <a:alpha val="50000"/>
              </a:schemeClr>
            </a:solidFill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3" name="上箭头 162"/>
          <p:cNvSpPr/>
          <p:nvPr/>
        </p:nvSpPr>
        <p:spPr>
          <a:xfrm rot="5400000">
            <a:off x="9702170" y="9814473"/>
            <a:ext cx="666000" cy="750358"/>
          </a:xfrm>
          <a:prstGeom prst="up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84000">
                <a:schemeClr val="bg1">
                  <a:alpha val="24000"/>
                </a:schemeClr>
              </a:gs>
            </a:gsLst>
            <a:lin ang="16200000" scaled="0"/>
            <a:tileRect/>
          </a:gradFill>
          <a:ln w="3175"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56031" tIns="128015" rIns="256031" bIns="128015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 sz="46480" b="1" dirty="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4" name="Freeform 848"/>
          <p:cNvSpPr/>
          <p:nvPr/>
        </p:nvSpPr>
        <p:spPr bwMode="auto">
          <a:xfrm>
            <a:off x="14043843" y="10912216"/>
            <a:ext cx="4748470" cy="609453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5" name="Rectangle 867"/>
          <p:cNvSpPr>
            <a:spLocks noChangeArrowheads="1"/>
          </p:cNvSpPr>
          <p:nvPr/>
        </p:nvSpPr>
        <p:spPr bwMode="auto">
          <a:xfrm>
            <a:off x="15892290" y="11033481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数据计算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6" name="Freeform 848"/>
          <p:cNvSpPr/>
          <p:nvPr/>
        </p:nvSpPr>
        <p:spPr bwMode="auto">
          <a:xfrm>
            <a:off x="14043843" y="11615291"/>
            <a:ext cx="4748470" cy="609453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7" name="Rectangle 867"/>
          <p:cNvSpPr>
            <a:spLocks noChangeArrowheads="1"/>
          </p:cNvSpPr>
          <p:nvPr/>
        </p:nvSpPr>
        <p:spPr bwMode="auto">
          <a:xfrm>
            <a:off x="15912713" y="11758352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数据存储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8" name="Freeform 848"/>
          <p:cNvSpPr/>
          <p:nvPr/>
        </p:nvSpPr>
        <p:spPr bwMode="auto">
          <a:xfrm>
            <a:off x="20135827" y="10912216"/>
            <a:ext cx="4748470" cy="1312527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69" name="Freeform 848"/>
          <p:cNvSpPr/>
          <p:nvPr/>
        </p:nvSpPr>
        <p:spPr bwMode="auto">
          <a:xfrm>
            <a:off x="26222098" y="10912216"/>
            <a:ext cx="4748470" cy="1312528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0" name="Rectangle 867"/>
          <p:cNvSpPr>
            <a:spLocks noChangeArrowheads="1"/>
          </p:cNvSpPr>
          <p:nvPr/>
        </p:nvSpPr>
        <p:spPr bwMode="auto">
          <a:xfrm>
            <a:off x="21894509" y="11370547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数据查询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1" name="Rectangle 867"/>
          <p:cNvSpPr>
            <a:spLocks noChangeArrowheads="1"/>
          </p:cNvSpPr>
          <p:nvPr/>
        </p:nvSpPr>
        <p:spPr bwMode="auto">
          <a:xfrm>
            <a:off x="27980780" y="11367958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数据算法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2" name="Rectangle 834"/>
          <p:cNvSpPr>
            <a:spLocks noChangeArrowheads="1"/>
          </p:cNvSpPr>
          <p:nvPr/>
        </p:nvSpPr>
        <p:spPr bwMode="auto">
          <a:xfrm>
            <a:off x="10458281" y="8517912"/>
            <a:ext cx="2923979" cy="2106041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3" name="Rectangle 870"/>
          <p:cNvSpPr>
            <a:spLocks noChangeArrowheads="1"/>
          </p:cNvSpPr>
          <p:nvPr/>
        </p:nvSpPr>
        <p:spPr bwMode="auto">
          <a:xfrm>
            <a:off x="10775351" y="9372062"/>
            <a:ext cx="2289837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08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数智中台</a:t>
            </a:r>
            <a:endParaRPr kumimoji="0" lang="zh-CN" altLang="zh-CN" sz="896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4" name="Rectangle 847"/>
          <p:cNvSpPr>
            <a:spLocks noChangeArrowheads="1"/>
          </p:cNvSpPr>
          <p:nvPr/>
        </p:nvSpPr>
        <p:spPr bwMode="auto">
          <a:xfrm>
            <a:off x="13378872" y="8517913"/>
            <a:ext cx="18083112" cy="2076780"/>
          </a:xfrm>
          <a:prstGeom prst="rect">
            <a:avLst/>
          </a:prstGeom>
          <a:noFill/>
          <a:ln>
            <a:solidFill>
              <a:schemeClr val="bg1">
                <a:lumMod val="95000"/>
                <a:alpha val="50000"/>
              </a:schemeClr>
            </a:solidFill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5" name="Freeform 848"/>
          <p:cNvSpPr/>
          <p:nvPr/>
        </p:nvSpPr>
        <p:spPr bwMode="auto">
          <a:xfrm>
            <a:off x="14039523" y="9261815"/>
            <a:ext cx="3848400" cy="609453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6" name="Rectangle 867"/>
          <p:cNvSpPr>
            <a:spLocks noChangeArrowheads="1"/>
          </p:cNvSpPr>
          <p:nvPr/>
        </p:nvSpPr>
        <p:spPr bwMode="auto">
          <a:xfrm>
            <a:off x="15472157" y="9383080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数据体系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7" name="Freeform 848"/>
          <p:cNvSpPr/>
          <p:nvPr/>
        </p:nvSpPr>
        <p:spPr bwMode="auto">
          <a:xfrm>
            <a:off x="14039523" y="9964890"/>
            <a:ext cx="16975828" cy="557491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78" name="Rectangle 867"/>
          <p:cNvSpPr>
            <a:spLocks noChangeArrowheads="1"/>
          </p:cNvSpPr>
          <p:nvPr/>
        </p:nvSpPr>
        <p:spPr bwMode="auto">
          <a:xfrm>
            <a:off x="21641623" y="10055699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中台工具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3" name="Rectangle 91"/>
          <p:cNvSpPr>
            <a:spLocks noChangeArrowheads="1"/>
          </p:cNvSpPr>
          <p:nvPr/>
        </p:nvSpPr>
        <p:spPr bwMode="auto">
          <a:xfrm>
            <a:off x="2876916" y="7495807"/>
            <a:ext cx="6818533" cy="834502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5040">
              <a:solidFill>
                <a:schemeClr val="lt1"/>
              </a:solidFill>
            </a:endParaRPr>
          </a:p>
        </p:txBody>
      </p:sp>
      <p:sp>
        <p:nvSpPr>
          <p:cNvPr id="184" name="Rectangle 91"/>
          <p:cNvSpPr>
            <a:spLocks noChangeArrowheads="1"/>
          </p:cNvSpPr>
          <p:nvPr/>
        </p:nvSpPr>
        <p:spPr bwMode="auto">
          <a:xfrm>
            <a:off x="10457132" y="7490157"/>
            <a:ext cx="21004852" cy="834502"/>
          </a:xfrm>
          <a:prstGeom prst="rect">
            <a:avLst/>
          </a:prstGeom>
          <a:gradFill>
            <a:gsLst>
              <a:gs pos="0">
                <a:schemeClr val="bg1">
                  <a:lumMod val="85000"/>
                  <a:alpha val="0"/>
                </a:schemeClr>
              </a:gs>
              <a:gs pos="100000">
                <a:schemeClr val="bg1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5040">
              <a:solidFill>
                <a:schemeClr val="lt1"/>
              </a:solidFill>
            </a:endParaRPr>
          </a:p>
        </p:txBody>
      </p:sp>
      <p:sp>
        <p:nvSpPr>
          <p:cNvPr id="185" name="Freeform 848"/>
          <p:cNvSpPr/>
          <p:nvPr/>
        </p:nvSpPr>
        <p:spPr bwMode="auto">
          <a:xfrm>
            <a:off x="18450555" y="9261815"/>
            <a:ext cx="3847410" cy="576332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7" name="Freeform 848"/>
          <p:cNvSpPr/>
          <p:nvPr/>
        </p:nvSpPr>
        <p:spPr bwMode="auto">
          <a:xfrm>
            <a:off x="22789125" y="9261815"/>
            <a:ext cx="3847410" cy="576332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8" name="Freeform 848"/>
          <p:cNvSpPr/>
          <p:nvPr/>
        </p:nvSpPr>
        <p:spPr bwMode="auto">
          <a:xfrm>
            <a:off x="27168652" y="9261815"/>
            <a:ext cx="3847410" cy="576332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89" name="Freeform 848"/>
          <p:cNvSpPr/>
          <p:nvPr/>
        </p:nvSpPr>
        <p:spPr bwMode="auto">
          <a:xfrm>
            <a:off x="14039523" y="8650816"/>
            <a:ext cx="16975828" cy="509402"/>
          </a:xfrm>
          <a:custGeom>
            <a:avLst/>
            <a:gdLst>
              <a:gd name="T0" fmla="*/ 0 w 776"/>
              <a:gd name="T1" fmla="*/ 112 h 112"/>
              <a:gd name="T2" fmla="*/ 572 w 776"/>
              <a:gd name="T3" fmla="*/ 112 h 112"/>
              <a:gd name="T4" fmla="*/ 776 w 776"/>
              <a:gd name="T5" fmla="*/ 112 h 112"/>
              <a:gd name="T6" fmla="*/ 776 w 776"/>
              <a:gd name="T7" fmla="*/ 0 h 112"/>
              <a:gd name="T8" fmla="*/ 0 w 776"/>
              <a:gd name="T9" fmla="*/ 0 h 112"/>
              <a:gd name="T10" fmla="*/ 0 w 776"/>
              <a:gd name="T11" fmla="*/ 11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76" h="112">
                <a:moveTo>
                  <a:pt x="0" y="112"/>
                </a:moveTo>
                <a:lnTo>
                  <a:pt x="572" y="112"/>
                </a:lnTo>
                <a:lnTo>
                  <a:pt x="776" y="112"/>
                </a:lnTo>
                <a:lnTo>
                  <a:pt x="776" y="0"/>
                </a:lnTo>
                <a:lnTo>
                  <a:pt x="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txBody>
          <a:bodyPr vert="horz" wrap="square" lIns="256031" tIns="128015" rIns="256031" bIns="128015" numCol="1" anchor="t" anchorCtr="0" compatLnSpc="1"/>
          <a:lstStyle/>
          <a:p>
            <a:endParaRPr lang="zh-CN" altLang="en-US" sz="896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0" name="Rectangle 867"/>
          <p:cNvSpPr>
            <a:spLocks noChangeArrowheads="1"/>
          </p:cNvSpPr>
          <p:nvPr/>
        </p:nvSpPr>
        <p:spPr bwMode="auto">
          <a:xfrm>
            <a:off x="21682412" y="8723528"/>
            <a:ext cx="1538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行业智能体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1" name="Rectangle 867"/>
          <p:cNvSpPr>
            <a:spLocks noChangeArrowheads="1"/>
          </p:cNvSpPr>
          <p:nvPr/>
        </p:nvSpPr>
        <p:spPr bwMode="auto">
          <a:xfrm>
            <a:off x="19782154" y="9377274"/>
            <a:ext cx="1538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行业大数据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2" name="Rectangle 867"/>
          <p:cNvSpPr>
            <a:spLocks noChangeArrowheads="1"/>
          </p:cNvSpPr>
          <p:nvPr/>
        </p:nvSpPr>
        <p:spPr bwMode="auto">
          <a:xfrm>
            <a:off x="24000406" y="9373645"/>
            <a:ext cx="1538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视图</a:t>
            </a: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大数据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193" name="Rectangle 867"/>
          <p:cNvSpPr>
            <a:spLocks noChangeArrowheads="1"/>
          </p:cNvSpPr>
          <p:nvPr/>
        </p:nvSpPr>
        <p:spPr bwMode="auto">
          <a:xfrm>
            <a:off x="28446225" y="9379598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数据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分析</a:t>
            </a:r>
            <a:endParaRPr kumimoji="0" lang="zh-CN" altLang="zh-CN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用算力跨越空间"/>
          <p:cNvSpPr txBox="1"/>
          <p:nvPr/>
        </p:nvSpPr>
        <p:spPr>
          <a:xfrm>
            <a:off x="-5507973" y="1735850"/>
            <a:ext cx="24454797" cy="114681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大华视频混部场景面临的挑战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2137748" y="4376142"/>
            <a:ext cx="12084292" cy="13437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algn="l" defTabSz="5268595">
              <a:lnSpc>
                <a:spcPct val="120000"/>
              </a:lnSpc>
            </a:pPr>
            <a:r>
              <a:rPr lang="zh-CN" altLang="en-US" sz="3500" dirty="0">
                <a:ea typeface="Source Han Sans CN" charset="-122"/>
              </a:rPr>
              <a:t>业务挑战：突发视频流抢占时延敏感业务带宽，导致业务共部署密度受限，带宽</a:t>
            </a:r>
            <a:r>
              <a:rPr lang="zh-CN" altLang="en-US" sz="35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rPr>
              <a:t>浪费</a:t>
            </a:r>
            <a:r>
              <a:rPr lang="en-US" altLang="zh-CN" sz="35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rPr>
              <a:t>50%</a:t>
            </a:r>
            <a:endParaRPr lang="zh-CN" altLang="en-US" sz="3500" b="1" dirty="0">
              <a:gradFill flip="none" rotWithShape="1">
                <a:gsLst>
                  <a:gs pos="0">
                    <a:srgbClr val="FFE68D"/>
                  </a:gs>
                  <a:gs pos="100000">
                    <a:srgbClr val="FFC156"/>
                  </a:gs>
                </a:gsLst>
                <a:lin ang="3600000" scaled="0"/>
              </a:gradFill>
              <a:latin typeface="Source Han Sans CN" charset="-122"/>
              <a:ea typeface="Source Han Sans CN" charset="-122"/>
              <a:cs typeface="Source Han Sans CN" charset="-122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10674477" y="9049157"/>
            <a:ext cx="3874761" cy="938651"/>
            <a:chOff x="8134294" y="6101583"/>
            <a:chExt cx="1023458" cy="196848"/>
          </a:xfrm>
          <a:solidFill>
            <a:srgbClr val="FFC000"/>
          </a:solidFill>
        </p:grpSpPr>
        <p:sp>
          <p:nvSpPr>
            <p:cNvPr id="116" name="矩形 115"/>
            <p:cNvSpPr/>
            <p:nvPr/>
          </p:nvSpPr>
          <p:spPr>
            <a:xfrm>
              <a:off x="8134294" y="6101583"/>
              <a:ext cx="210207" cy="196846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8405378" y="6101584"/>
              <a:ext cx="210207" cy="196846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18" name="矩形 117"/>
            <p:cNvSpPr/>
            <p:nvPr/>
          </p:nvSpPr>
          <p:spPr>
            <a:xfrm>
              <a:off x="8676462" y="6101585"/>
              <a:ext cx="210207" cy="196846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8947545" y="6101585"/>
              <a:ext cx="210207" cy="196846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</p:grpSp>
      <p:sp>
        <p:nvSpPr>
          <p:cNvPr id="139" name="矩形 138"/>
          <p:cNvSpPr/>
          <p:nvPr/>
        </p:nvSpPr>
        <p:spPr>
          <a:xfrm>
            <a:off x="1949111" y="6667881"/>
            <a:ext cx="4887098" cy="5170885"/>
          </a:xfrm>
          <a:prstGeom prst="rect">
            <a:avLst/>
          </a:prstGeom>
          <a:noFill/>
          <a:ln w="3175" cap="flat">
            <a:solidFill>
              <a:schemeClr val="bg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<a:noAutofit/>
          </a:bodyPr>
          <a:lstStyle/>
          <a:p>
            <a:pPr defTabSz="3287395"/>
            <a:endParaRPr lang="zh-CN" altLang="en-US" sz="5040" kern="1200" dirty="0">
              <a:solidFill>
                <a:schemeClr val="tx1"/>
              </a:solidFill>
              <a:ea typeface="Source Han Sans CN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0120418" y="6667881"/>
            <a:ext cx="4887098" cy="5170885"/>
          </a:xfrm>
          <a:prstGeom prst="rect">
            <a:avLst/>
          </a:prstGeom>
          <a:noFill/>
          <a:ln w="3175" cap="flat">
            <a:solidFill>
              <a:schemeClr val="bg2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<a:noAutofit/>
          </a:bodyPr>
          <a:lstStyle/>
          <a:p>
            <a:pPr defTabSz="3287395"/>
            <a:endParaRPr lang="zh-CN" altLang="en-US" sz="5040" kern="1200" dirty="0" err="1">
              <a:solidFill>
                <a:schemeClr val="tx1"/>
              </a:solidFill>
              <a:ea typeface="Source Han Sans CN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2455278" y="10354628"/>
            <a:ext cx="3874761" cy="938642"/>
            <a:chOff x="8134294" y="5691036"/>
            <a:chExt cx="1023458" cy="196846"/>
          </a:xfrm>
        </p:grpSpPr>
        <p:sp>
          <p:nvSpPr>
            <p:cNvPr id="149" name="矩形 148"/>
            <p:cNvSpPr/>
            <p:nvPr/>
          </p:nvSpPr>
          <p:spPr>
            <a:xfrm>
              <a:off x="8134294" y="5691036"/>
              <a:ext cx="210207" cy="19684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55" name="矩形 154"/>
            <p:cNvSpPr/>
            <p:nvPr/>
          </p:nvSpPr>
          <p:spPr>
            <a:xfrm>
              <a:off x="8405378" y="5691036"/>
              <a:ext cx="210207" cy="19684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56" name="矩形 155"/>
            <p:cNvSpPr/>
            <p:nvPr/>
          </p:nvSpPr>
          <p:spPr>
            <a:xfrm>
              <a:off x="8676462" y="5691036"/>
              <a:ext cx="210207" cy="19684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8947545" y="5691036"/>
              <a:ext cx="210207" cy="19684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2455278" y="9187256"/>
            <a:ext cx="3874761" cy="938642"/>
            <a:chOff x="8134294" y="5691036"/>
            <a:chExt cx="1023458" cy="196846"/>
          </a:xfrm>
        </p:grpSpPr>
        <p:sp>
          <p:nvSpPr>
            <p:cNvPr id="181" name="矩形 180"/>
            <p:cNvSpPr/>
            <p:nvPr/>
          </p:nvSpPr>
          <p:spPr>
            <a:xfrm>
              <a:off x="8134294" y="5691036"/>
              <a:ext cx="210207" cy="19684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8405378" y="5691036"/>
              <a:ext cx="210207" cy="19684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86" name="矩形 185"/>
            <p:cNvSpPr/>
            <p:nvPr/>
          </p:nvSpPr>
          <p:spPr>
            <a:xfrm>
              <a:off x="8676462" y="5691036"/>
              <a:ext cx="210207" cy="19684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94" name="矩形 193"/>
            <p:cNvSpPr/>
            <p:nvPr/>
          </p:nvSpPr>
          <p:spPr>
            <a:xfrm>
              <a:off x="8947545" y="5691036"/>
              <a:ext cx="210207" cy="196846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</p:grpSp>
      <p:grpSp>
        <p:nvGrpSpPr>
          <p:cNvPr id="195" name="组合 194"/>
          <p:cNvGrpSpPr/>
          <p:nvPr/>
        </p:nvGrpSpPr>
        <p:grpSpPr>
          <a:xfrm>
            <a:off x="10678073" y="10244873"/>
            <a:ext cx="3874761" cy="938651"/>
            <a:chOff x="8134294" y="6101583"/>
            <a:chExt cx="1023458" cy="196848"/>
          </a:xfrm>
          <a:solidFill>
            <a:srgbClr val="FFC000"/>
          </a:solidFill>
        </p:grpSpPr>
        <p:sp>
          <p:nvSpPr>
            <p:cNvPr id="196" name="矩形 195"/>
            <p:cNvSpPr/>
            <p:nvPr/>
          </p:nvSpPr>
          <p:spPr>
            <a:xfrm>
              <a:off x="8134294" y="6101583"/>
              <a:ext cx="210207" cy="196846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97" name="矩形 196"/>
            <p:cNvSpPr/>
            <p:nvPr/>
          </p:nvSpPr>
          <p:spPr>
            <a:xfrm>
              <a:off x="8405378" y="6101584"/>
              <a:ext cx="210207" cy="196846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98" name="矩形 197"/>
            <p:cNvSpPr/>
            <p:nvPr/>
          </p:nvSpPr>
          <p:spPr>
            <a:xfrm>
              <a:off x="8676462" y="6101585"/>
              <a:ext cx="210207" cy="196846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  <p:sp>
          <p:nvSpPr>
            <p:cNvPr id="199" name="矩形 198"/>
            <p:cNvSpPr/>
            <p:nvPr/>
          </p:nvSpPr>
          <p:spPr>
            <a:xfrm>
              <a:off x="8947545" y="6101585"/>
              <a:ext cx="210207" cy="196846"/>
            </a:xfrm>
            <a:prstGeom prst="rect">
              <a:avLst/>
            </a:prstGeom>
            <a:grpFill/>
            <a:ln w="3175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  <a:noAutofit/>
            </a:bodyPr>
            <a:lstStyle/>
            <a:p>
              <a:pPr defTabSz="3287395"/>
              <a:endParaRPr lang="zh-CN" altLang="en-US" sz="5040" kern="1200" dirty="0" err="1">
                <a:solidFill>
                  <a:schemeClr val="tx1"/>
                </a:solidFill>
                <a:ea typeface="Source Han Sans CN" charset="-122"/>
              </a:endParaRPr>
            </a:p>
          </p:txBody>
        </p:sp>
      </p:grpSp>
      <p:sp>
        <p:nvSpPr>
          <p:cNvPr id="200" name="矩形 199"/>
          <p:cNvSpPr/>
          <p:nvPr/>
        </p:nvSpPr>
        <p:spPr>
          <a:xfrm>
            <a:off x="2079682" y="15440972"/>
            <a:ext cx="795833" cy="93864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<a:noAutofit/>
          </a:bodyPr>
          <a:lstStyle/>
          <a:p>
            <a:pPr defTabSz="3287395"/>
            <a:endParaRPr lang="zh-CN" altLang="en-US" sz="5040" kern="1200" dirty="0" err="1">
              <a:solidFill>
                <a:schemeClr val="tx1"/>
              </a:solidFill>
              <a:ea typeface="Source Han Sans CN" charset="-122"/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10401036" y="15440973"/>
            <a:ext cx="795833" cy="938641"/>
          </a:xfrm>
          <a:prstGeom prst="rect">
            <a:avLst/>
          </a:prstGeom>
          <a:solidFill>
            <a:srgbClr val="FFC0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0804" tIns="70804" rIns="70804" bIns="70804" numCol="1" spcCol="38100" rtlCol="0" fromWordArt="0" anchor="ctr" anchorCtr="0" forceAA="0" compatLnSpc="1">
            <a:noAutofit/>
          </a:bodyPr>
          <a:lstStyle/>
          <a:p>
            <a:pPr defTabSz="3287395"/>
            <a:endParaRPr lang="zh-CN" altLang="en-US" sz="5040" kern="1200" dirty="0" err="1">
              <a:solidFill>
                <a:schemeClr val="tx1"/>
              </a:solidFill>
              <a:ea typeface="Source Han Sans CN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3061259" y="15623149"/>
            <a:ext cx="3108960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视频分析业务</a:t>
            </a:r>
          </a:p>
        </p:txBody>
      </p:sp>
      <p:sp>
        <p:nvSpPr>
          <p:cNvPr id="203" name="文本框 202"/>
          <p:cNvSpPr txBox="1"/>
          <p:nvPr/>
        </p:nvSpPr>
        <p:spPr>
          <a:xfrm>
            <a:off x="11828860" y="15623149"/>
            <a:ext cx="3108960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数据计算业务</a:t>
            </a:r>
            <a:endParaRPr kumimoji="0" lang="zh-CN" altLang="en-US" sz="3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2683639" y="7396512"/>
            <a:ext cx="3108960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大流量、突发性</a:t>
            </a:r>
          </a:p>
        </p:txBody>
      </p:sp>
      <p:sp>
        <p:nvSpPr>
          <p:cNvPr id="205" name="文本框 204"/>
          <p:cNvSpPr txBox="1"/>
          <p:nvPr/>
        </p:nvSpPr>
        <p:spPr>
          <a:xfrm>
            <a:off x="11009487" y="7448518"/>
            <a:ext cx="3108960" cy="5721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在线</a:t>
            </a:r>
            <a:r>
              <a:rPr kumimoji="0" lang="en-US" altLang="zh-CN" sz="3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/</a:t>
            </a:r>
            <a:r>
              <a:rPr kumimoji="0" lang="zh-CN" altLang="en-US" sz="3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其他业务</a:t>
            </a:r>
          </a:p>
        </p:txBody>
      </p:sp>
      <p:sp>
        <p:nvSpPr>
          <p:cNvPr id="206" name="右箭头 15"/>
          <p:cNvSpPr/>
          <p:nvPr/>
        </p:nvSpPr>
        <p:spPr>
          <a:xfrm>
            <a:off x="7230552" y="9187256"/>
            <a:ext cx="2664823" cy="459767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207" name="矩形 206"/>
          <p:cNvSpPr/>
          <p:nvPr/>
        </p:nvSpPr>
        <p:spPr>
          <a:xfrm>
            <a:off x="1846713" y="11931286"/>
            <a:ext cx="13160803" cy="1151774"/>
          </a:xfrm>
          <a:prstGeom prst="rect">
            <a:avLst/>
          </a:prstGeom>
          <a:solidFill>
            <a:srgbClr val="B4B4B4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12727098" y="11938952"/>
            <a:ext cx="2302587" cy="1151774"/>
          </a:xfrm>
          <a:prstGeom prst="rect">
            <a:avLst/>
          </a:prstGeom>
          <a:solidFill>
            <a:srgbClr val="FFC000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209" name="文本框 208"/>
          <p:cNvSpPr txBox="1"/>
          <p:nvPr/>
        </p:nvSpPr>
        <p:spPr>
          <a:xfrm>
            <a:off x="7490075" y="8295850"/>
            <a:ext cx="1976476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带宽抢占</a:t>
            </a:r>
          </a:p>
        </p:txBody>
      </p:sp>
      <p:sp>
        <p:nvSpPr>
          <p:cNvPr id="210" name="文本框 209"/>
          <p:cNvSpPr txBox="1"/>
          <p:nvPr/>
        </p:nvSpPr>
        <p:spPr>
          <a:xfrm>
            <a:off x="6729730" y="12228830"/>
            <a:ext cx="3567430" cy="57213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视频拉流分析带宽</a:t>
            </a:r>
          </a:p>
        </p:txBody>
      </p:sp>
      <p:sp>
        <p:nvSpPr>
          <p:cNvPr id="211" name="文本框 210"/>
          <p:cNvSpPr txBox="1"/>
          <p:nvPr/>
        </p:nvSpPr>
        <p:spPr>
          <a:xfrm>
            <a:off x="18096354" y="4376142"/>
            <a:ext cx="12819581" cy="13437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5268595">
              <a:lnSpc>
                <a:spcPct val="120000"/>
              </a:lnSpc>
              <a:defRPr sz="3500">
                <a:ea typeface="Source Han Sans CN" charset="-122"/>
              </a:defRPr>
            </a:lvl1pPr>
          </a:lstStyle>
          <a:p>
            <a:r>
              <a:rPr lang="zh-CN" altLang="en-US" dirty="0"/>
              <a:t>原生方案缺陷：原生</a:t>
            </a:r>
            <a:r>
              <a:rPr lang="en-US" altLang="zh-CN" dirty="0" err="1"/>
              <a:t>tc</a:t>
            </a:r>
            <a:r>
              <a:rPr lang="en-US" altLang="zh-CN" dirty="0"/>
              <a:t> </a:t>
            </a:r>
            <a:r>
              <a:rPr lang="en-US" altLang="zh-CN" dirty="0" err="1"/>
              <a:t>htb</a:t>
            </a:r>
            <a:r>
              <a:rPr lang="zh-CN" altLang="en-US" dirty="0"/>
              <a:t>带宽管理方案共享一个队列，存在全局锁竞争问题，流量越大锁开销越大，无法满足业务需要</a:t>
            </a:r>
            <a:endParaRPr lang="en-US" altLang="zh-CN" dirty="0"/>
          </a:p>
        </p:txBody>
      </p:sp>
      <p:sp>
        <p:nvSpPr>
          <p:cNvPr id="212" name="文本框 211"/>
          <p:cNvSpPr txBox="1"/>
          <p:nvPr/>
        </p:nvSpPr>
        <p:spPr>
          <a:xfrm>
            <a:off x="18096353" y="13821207"/>
            <a:ext cx="13701845" cy="328272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algn="l" defTabSz="5268595">
              <a:lnSpc>
                <a:spcPct val="120000"/>
              </a:lnSpc>
            </a:pPr>
            <a:r>
              <a:rPr lang="zh-CN" altLang="en-US" sz="3500" dirty="0">
                <a:ea typeface="Source Han Sans CN" charset="-122"/>
              </a:rPr>
              <a:t>技术挑战：</a:t>
            </a:r>
            <a:endParaRPr lang="en-US" altLang="zh-CN" sz="3500" dirty="0">
              <a:ea typeface="Source Han Sans CN" charset="-122"/>
            </a:endParaRPr>
          </a:p>
          <a:p>
            <a:pPr marL="457200" indent="-457200" algn="l" defTabSz="526859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500" dirty="0">
                <a:ea typeface="Source Han Sans CN" charset="-122"/>
              </a:rPr>
              <a:t>带宽精准隔离：时延敏感业务带宽不受大流量业务抢占，支持不同流量、不同优先级业务混部</a:t>
            </a:r>
            <a:endParaRPr lang="en-US" altLang="zh-CN" sz="3500" dirty="0">
              <a:ea typeface="Source Han Sans CN" charset="-122"/>
            </a:endParaRPr>
          </a:p>
          <a:p>
            <a:pPr marL="457200" indent="-457200" algn="l" defTabSz="526859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500" dirty="0">
                <a:ea typeface="Source Han Sans CN" charset="-122"/>
              </a:rPr>
              <a:t>免锁抢占：优化或避免锁竞争带来的性能开销</a:t>
            </a:r>
            <a:endParaRPr lang="en-US" altLang="zh-CN" sz="3500" dirty="0">
              <a:ea typeface="Source Han Sans CN" charset="-122"/>
            </a:endParaRPr>
          </a:p>
          <a:p>
            <a:pPr marL="457200" indent="-457200" algn="l" defTabSz="526859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3500" dirty="0">
                <a:ea typeface="Source Han Sans CN" charset="-122"/>
              </a:rPr>
              <a:t>闲时带宽分配：闲时带宽合理分配，提升带宽利用率</a:t>
            </a:r>
          </a:p>
        </p:txBody>
      </p:sp>
      <p:pic>
        <p:nvPicPr>
          <p:cNvPr id="213" name="Picture 2" descr="https://arthurchiao.art/assets/img/better-bw-manage-with-ebpf/bw-plugin-ingress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309" y="6667881"/>
            <a:ext cx="12955670" cy="642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4" descr="C:\Users\x00355931\AppData\Roaming\eSpace_Desktop\UserData\x00355931\imagefiles\B5540B43-7F6A-42A2-9C81-E6EB3BC9C73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0574" y="9401225"/>
            <a:ext cx="39052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文本框 214"/>
          <p:cNvSpPr txBox="1"/>
          <p:nvPr/>
        </p:nvSpPr>
        <p:spPr>
          <a:xfrm>
            <a:off x="5619908" y="14232632"/>
            <a:ext cx="3498247" cy="43578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视频分析业务带宽</a:t>
            </a:r>
          </a:p>
        </p:txBody>
      </p:sp>
      <p:sp>
        <p:nvSpPr>
          <p:cNvPr id="216" name="文本框 215"/>
          <p:cNvSpPr txBox="1"/>
          <p:nvPr/>
        </p:nvSpPr>
        <p:spPr>
          <a:xfrm>
            <a:off x="12098704" y="14229320"/>
            <a:ext cx="3683896" cy="43578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数据计算业务带宽</a:t>
            </a:r>
          </a:p>
        </p:txBody>
      </p:sp>
      <p:sp>
        <p:nvSpPr>
          <p:cNvPr id="217" name="左大括号 216"/>
          <p:cNvSpPr/>
          <p:nvPr/>
        </p:nvSpPr>
        <p:spPr>
          <a:xfrm rot="16200000">
            <a:off x="6880589" y="8302972"/>
            <a:ext cx="836926" cy="10856092"/>
          </a:xfrm>
          <a:prstGeom prst="leftBrace">
            <a:avLst/>
          </a:prstGeom>
          <a:noFill/>
          <a:ln w="3175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18" name="右大括号 217"/>
          <p:cNvSpPr/>
          <p:nvPr/>
        </p:nvSpPr>
        <p:spPr>
          <a:xfrm rot="5400000">
            <a:off x="13542525" y="12711746"/>
            <a:ext cx="794485" cy="1996102"/>
          </a:xfrm>
          <a:prstGeom prst="rightBrace">
            <a:avLst/>
          </a:prstGeom>
          <a:noFill/>
          <a:ln w="3175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"/>
          <p:cNvSpPr/>
          <p:nvPr/>
        </p:nvSpPr>
        <p:spPr>
          <a:xfrm>
            <a:off x="1428884" y="6865491"/>
            <a:ext cx="16622300" cy="8308043"/>
          </a:xfrm>
          <a:prstGeom prst="rect">
            <a:avLst/>
          </a:prstGeom>
          <a:solidFill>
            <a:srgbClr val="BEE7FF">
              <a:alpha val="10000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b">
            <a:noAutofit/>
          </a:bodyPr>
          <a:lstStyle/>
          <a:p>
            <a:pPr algn="r" defTabSz="1894840"/>
            <a:endParaRPr sz="3200" b="1" dirty="0">
              <a:solidFill>
                <a:schemeClr val="bg1"/>
              </a:solidFill>
              <a:ea typeface="Source Han Sans CN" charset="-122"/>
            </a:endParaRPr>
          </a:p>
        </p:txBody>
      </p:sp>
      <p:sp>
        <p:nvSpPr>
          <p:cNvPr id="45" name="用算力跨越空间"/>
          <p:cNvSpPr txBox="1"/>
          <p:nvPr/>
        </p:nvSpPr>
        <p:spPr>
          <a:xfrm>
            <a:off x="-3525066" y="1608428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基于</a:t>
            </a:r>
            <a:r>
              <a:rPr lang="en-US" altLang="zh-CN" sz="7000" b="1" dirty="0" err="1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eBPF</a:t>
            </a:r>
            <a:r>
              <a:rPr lang="zh-CN" altLang="en-US" sz="7000" b="1" dirty="0">
                <a:solidFill>
                  <a:schemeClr val="bg1"/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的高性能网络带宽管理方案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662608" y="5030094"/>
            <a:ext cx="6785542" cy="7427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892" tIns="24892" rIns="24892" bIns="24892" numCol="1" spcCol="38100" rtlCol="0" anchor="ctr">
            <a:spAutoFit/>
          </a:bodyPr>
          <a:lstStyle/>
          <a:p>
            <a:pPr defTabSz="3413760"/>
            <a:r>
              <a:rPr lang="zh-CN" altLang="en-US" sz="4500" b="1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rPr>
              <a:t>整体方案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428884" y="8264005"/>
            <a:ext cx="16622300" cy="7807147"/>
            <a:chOff x="1217403" y="8247181"/>
            <a:chExt cx="15111524" cy="7060338"/>
          </a:xfrm>
          <a:solidFill>
            <a:schemeClr val="bg1"/>
          </a:solidFill>
        </p:grpSpPr>
        <p:sp>
          <p:nvSpPr>
            <p:cNvPr id="49" name="矩形 48"/>
            <p:cNvSpPr/>
            <p:nvPr/>
          </p:nvSpPr>
          <p:spPr>
            <a:xfrm>
              <a:off x="2530511" y="8253278"/>
              <a:ext cx="2043801" cy="22860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00430" hangingPunct="1"/>
              <a:r>
                <a:rPr lang="zh-CN" altLang="en-US" sz="197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容器服务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5494017" y="8247181"/>
              <a:ext cx="7339828" cy="2051305"/>
            </a:xfrm>
            <a:prstGeom prst="rect">
              <a:avLst/>
            </a:prstGeom>
            <a:solidFill>
              <a:srgbClr val="5A7BB3"/>
            </a:solidFill>
            <a:ln w="12700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defTabSz="900430" hangingPunct="1">
                <a:defRPr/>
              </a:pPr>
              <a:r>
                <a:rPr lang="en-US" altLang="zh-CN" sz="2500" b="1" kern="1200" dirty="0" err="1">
                  <a:solidFill>
                    <a:srgbClr val="DB9059"/>
                  </a:solidFill>
                  <a:latin typeface="微软雅黑" panose="020B0503020204020204" charset="-122"/>
                  <a:ea typeface="Source Han Sans CN" charset="-122"/>
                </a:rPr>
                <a:t>Kmesh-bwm</a:t>
              </a:r>
              <a:endParaRPr lang="zh-CN" altLang="en-US" sz="2500" b="1" kern="1200" dirty="0">
                <a:solidFill>
                  <a:srgbClr val="DB9059"/>
                </a:solidFill>
                <a:latin typeface="微软雅黑" panose="020B0503020204020204" charset="-122"/>
                <a:ea typeface="Source Han Sans CN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8212752" y="9266331"/>
              <a:ext cx="1902358" cy="805073"/>
            </a:xfrm>
            <a:prstGeom prst="rect">
              <a:avLst/>
            </a:prstGeom>
            <a:solidFill>
              <a:srgbClr val="9DC3E6"/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00430" hangingPunct="1"/>
              <a:r>
                <a:rPr lang="zh-CN" altLang="en-US" sz="197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实时带宽调度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5494017" y="11376105"/>
              <a:ext cx="7339828" cy="2402229"/>
            </a:xfrm>
            <a:prstGeom prst="rect">
              <a:avLst/>
            </a:prstGeom>
            <a:solidFill>
              <a:srgbClr val="2997B8"/>
            </a:solidFill>
            <a:ln w="12700" cap="flat" cmpd="sng" algn="ctr">
              <a:solidFill>
                <a:schemeClr val="tx1">
                  <a:lumMod val="65000"/>
                </a:schemeClr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defTabSz="900430" hangingPunct="1">
                <a:defRPr/>
              </a:pPr>
              <a:r>
                <a:rPr lang="zh-CN" altLang="en-US" sz="197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1970" kern="1200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eBPF</a:t>
              </a:r>
              <a:r>
                <a:rPr lang="zh-CN" altLang="en-US" sz="197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的带宽管理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851965" y="12356642"/>
              <a:ext cx="1977814" cy="8628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00430" hangingPunct="1">
                <a:defRPr/>
              </a:pPr>
              <a:r>
                <a:rPr lang="zh-CN" altLang="en-US" sz="197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出入向带宽监控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8070942" y="12356642"/>
              <a:ext cx="1977814" cy="8628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00430" hangingPunct="1">
                <a:defRPr/>
              </a:pPr>
              <a:r>
                <a:rPr lang="zh-CN" altLang="en-US" sz="197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免锁带宽抢占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10289920" y="12356642"/>
              <a:ext cx="2214430" cy="86280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solidFill>
                <a:srgbClr val="E7E6E6">
                  <a:lumMod val="2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00430" hangingPunct="1">
                <a:defRPr/>
              </a:pPr>
              <a:r>
                <a:rPr lang="zh-CN" altLang="en-US" sz="197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多优先级带宽管理</a:t>
              </a:r>
            </a:p>
          </p:txBody>
        </p:sp>
        <p:cxnSp>
          <p:nvCxnSpPr>
            <p:cNvPr id="56" name="肘形连接符 50"/>
            <p:cNvCxnSpPr>
              <a:stCxn id="60" idx="2"/>
              <a:endCxn id="52" idx="1"/>
            </p:cNvCxnSpPr>
            <p:nvPr/>
          </p:nvCxnSpPr>
          <p:spPr>
            <a:xfrm rot="16200000" flipH="1">
              <a:off x="3499801" y="10583000"/>
              <a:ext cx="1837581" cy="2150854"/>
            </a:xfrm>
            <a:prstGeom prst="bentConnector2">
              <a:avLst/>
            </a:prstGeom>
            <a:grpFill/>
            <a:ln w="381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cxnSp>
          <p:nvCxnSpPr>
            <p:cNvPr id="57" name="肘形连接符 90"/>
            <p:cNvCxnSpPr>
              <a:stCxn id="53" idx="0"/>
              <a:endCxn id="51" idx="1"/>
            </p:cNvCxnSpPr>
            <p:nvPr/>
          </p:nvCxnSpPr>
          <p:spPr>
            <a:xfrm rot="5400000" flipH="1" flipV="1">
              <a:off x="6182925" y="10326815"/>
              <a:ext cx="2687774" cy="1371880"/>
            </a:xfrm>
            <a:prstGeom prst="bentConnector2">
              <a:avLst/>
            </a:prstGeom>
            <a:grpFill/>
            <a:ln w="381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8" name="肘形连接符 91"/>
            <p:cNvCxnSpPr>
              <a:stCxn id="51" idx="3"/>
              <a:endCxn id="55" idx="0"/>
            </p:cNvCxnSpPr>
            <p:nvPr/>
          </p:nvCxnSpPr>
          <p:spPr>
            <a:xfrm>
              <a:off x="10115110" y="9668868"/>
              <a:ext cx="1282025" cy="2687774"/>
            </a:xfrm>
            <a:prstGeom prst="bentConnector2">
              <a:avLst/>
            </a:prstGeom>
            <a:grpFill/>
            <a:ln w="381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9" name="矩形 58"/>
            <p:cNvSpPr/>
            <p:nvPr/>
          </p:nvSpPr>
          <p:spPr>
            <a:xfrm>
              <a:off x="2408857" y="8350385"/>
              <a:ext cx="2043801" cy="22860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00430" hangingPunct="1"/>
              <a:r>
                <a:rPr lang="zh-CN" altLang="en-US" sz="197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容器服务</a:t>
              </a:r>
            </a:p>
          </p:txBody>
        </p:sp>
        <p:sp>
          <p:nvSpPr>
            <p:cNvPr id="60" name="矩形 59"/>
            <p:cNvSpPr/>
            <p:nvPr/>
          </p:nvSpPr>
          <p:spPr>
            <a:xfrm>
              <a:off x="2321262" y="8453616"/>
              <a:ext cx="2043801" cy="22860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00430" hangingPunct="1"/>
              <a:r>
                <a:rPr lang="zh-CN" altLang="en-US" sz="1970" dirty="0">
                  <a:solidFill>
                    <a:schemeClr val="tx1"/>
                  </a:solidFill>
                  <a:sym typeface="FZLanTingHeiS-R-GB"/>
                </a:rPr>
                <a:t>视频分析业务</a:t>
              </a:r>
              <a:endParaRPr lang="zh-CN" altLang="en-US" sz="197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3766525" y="8343495"/>
              <a:ext cx="2043801" cy="22860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00430" hangingPunct="1"/>
              <a:r>
                <a:rPr lang="zh-CN" altLang="en-US" sz="197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容器服务</a:t>
              </a:r>
            </a:p>
          </p:txBody>
        </p:sp>
        <p:sp>
          <p:nvSpPr>
            <p:cNvPr id="62" name="矩形 61"/>
            <p:cNvSpPr/>
            <p:nvPr/>
          </p:nvSpPr>
          <p:spPr>
            <a:xfrm>
              <a:off x="13644871" y="8440607"/>
              <a:ext cx="2043801" cy="22860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00430" hangingPunct="1"/>
              <a:r>
                <a:rPr lang="zh-CN" altLang="en-US" sz="1970" kern="1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容器服务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13557275" y="8543832"/>
              <a:ext cx="2043801" cy="2286024"/>
            </a:xfrm>
            <a:prstGeom prst="rect">
              <a:avLst/>
            </a:prstGeom>
            <a:solidFill>
              <a:srgbClr val="BDD7EE"/>
            </a:solidFill>
            <a:ln w="127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defTabSz="900430" hangingPunct="1">
                <a:defRPr/>
              </a:pPr>
              <a:r>
                <a:rPr lang="zh-CN" altLang="en-US" sz="1970" dirty="0">
                  <a:solidFill>
                    <a:schemeClr val="tx1"/>
                  </a:solidFill>
                  <a:sym typeface="FZLanTingHeiS-R-GB"/>
                </a:rPr>
                <a:t>数据计算业务</a:t>
              </a:r>
              <a:endParaRPr lang="zh-CN" altLang="en-US" sz="197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4" name="肘形连接符 97"/>
            <p:cNvCxnSpPr>
              <a:stCxn id="52" idx="3"/>
              <a:endCxn id="63" idx="2"/>
            </p:cNvCxnSpPr>
            <p:nvPr/>
          </p:nvCxnSpPr>
          <p:spPr>
            <a:xfrm flipV="1">
              <a:off x="12833845" y="10829857"/>
              <a:ext cx="1745332" cy="1747362"/>
            </a:xfrm>
            <a:prstGeom prst="bentConnector2">
              <a:avLst/>
            </a:prstGeom>
            <a:grpFill/>
            <a:ln w="3810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65" name="文本框 64"/>
            <p:cNvSpPr txBox="1"/>
            <p:nvPr/>
          </p:nvSpPr>
          <p:spPr>
            <a:xfrm>
              <a:off x="5560373" y="10504536"/>
              <a:ext cx="1319155" cy="357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00430" hangingPunct="1">
                <a:defRPr/>
              </a:pPr>
              <a:r>
                <a:rPr lang="zh-CN" altLang="en-US" sz="1970" b="1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周期性采样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1401037" y="10508550"/>
              <a:ext cx="1319155" cy="357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00430" hangingPunct="1">
                <a:defRPr/>
              </a:pPr>
              <a:r>
                <a:rPr lang="zh-CN" altLang="en-US" sz="1970" b="1" kern="12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反馈式调整</a:t>
              </a:r>
            </a:p>
          </p:txBody>
        </p:sp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6058" y="11530871"/>
              <a:ext cx="486977" cy="582295"/>
            </a:xfrm>
            <a:prstGeom prst="rect">
              <a:avLst/>
            </a:prstGeom>
            <a:grpFill/>
            <a:ln w="3175">
              <a:miter lim="400000"/>
              <a:headEnd/>
              <a:tailEnd/>
            </a:ln>
          </p:spPr>
        </p:pic>
        <p:cxnSp>
          <p:nvCxnSpPr>
            <p:cNvPr id="68" name="直接连接符 67"/>
            <p:cNvCxnSpPr/>
            <p:nvPr/>
          </p:nvCxnSpPr>
          <p:spPr>
            <a:xfrm>
              <a:off x="1450711" y="11011266"/>
              <a:ext cx="14568431" cy="0"/>
            </a:xfrm>
            <a:prstGeom prst="line">
              <a:avLst/>
            </a:prstGeom>
            <a:grpFill/>
            <a:ln w="6350" cap="flat" cmpd="sng" algn="ctr">
              <a:solidFill>
                <a:sysClr val="window" lastClr="FFFFFF">
                  <a:lumMod val="65000"/>
                </a:sysClr>
              </a:solidFill>
              <a:prstDash val="dash"/>
              <a:miter lim="800000"/>
            </a:ln>
            <a:effectLst/>
          </p:spPr>
        </p:cxnSp>
        <p:sp>
          <p:nvSpPr>
            <p:cNvPr id="69" name="文本框 68"/>
            <p:cNvSpPr txBox="1"/>
            <p:nvPr/>
          </p:nvSpPr>
          <p:spPr>
            <a:xfrm>
              <a:off x="1660547" y="11052743"/>
              <a:ext cx="1214382" cy="35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00430" hangingPunct="1">
                <a:defRPr/>
              </a:pPr>
              <a:r>
                <a:rPr lang="en-US" altLang="zh-CN" sz="1970" kern="12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kernel</a:t>
              </a:r>
              <a:endParaRPr lang="zh-CN" altLang="en-US" sz="1970" kern="1200" dirty="0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700845" y="10351583"/>
              <a:ext cx="1214382" cy="35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 defTabSz="900430" hangingPunct="1">
                <a:defRPr/>
              </a:pPr>
              <a:r>
                <a:rPr lang="en-US" altLang="zh-CN" sz="1970" kern="1200" dirty="0">
                  <a:solidFill>
                    <a:schemeClr val="bg1"/>
                  </a:solidFill>
                  <a:latin typeface="Calibri" panose="020F0502020204030204"/>
                  <a:ea typeface="宋体" panose="02010600030101010101" pitchFamily="2" charset="-122"/>
                </a:rPr>
                <a:t>user</a:t>
              </a:r>
              <a:endParaRPr lang="zh-CN" altLang="en-US" sz="1970" kern="1200" dirty="0">
                <a:solidFill>
                  <a:schemeClr val="bg1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5494017" y="13944863"/>
              <a:ext cx="7339828" cy="417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00430" hangingPunct="1">
                <a:defRPr/>
              </a:pPr>
              <a:r>
                <a:rPr lang="en-US" altLang="zh-CN" sz="2400" b="1" kern="1200" dirty="0">
                  <a:solidFill>
                    <a:schemeClr val="bg1"/>
                  </a:solidFill>
                  <a:latin typeface="Calibri" panose="020F0502020204030204"/>
                  <a:ea typeface="Source Han Sans CN" charset="-122"/>
                </a:rPr>
                <a:t>openEuler </a:t>
              </a:r>
              <a:endParaRPr lang="zh-CN" altLang="en-US" sz="2400" b="1" kern="1200" dirty="0">
                <a:solidFill>
                  <a:schemeClr val="bg1"/>
                </a:solidFill>
                <a:latin typeface="Calibri" panose="020F0502020204030204"/>
                <a:ea typeface="Source Han Sans CN" charset="-122"/>
              </a:endParaRPr>
            </a:p>
          </p:txBody>
        </p:sp>
        <p:sp>
          <p:nvSpPr>
            <p:cNvPr id="72" name="梯形 71"/>
            <p:cNvSpPr/>
            <p:nvPr/>
          </p:nvSpPr>
          <p:spPr>
            <a:xfrm>
              <a:off x="1217403" y="14879377"/>
              <a:ext cx="15111524" cy="428142"/>
            </a:xfrm>
            <a:prstGeom prst="trapezoid">
              <a:avLst>
                <a:gd name="adj" fmla="val 233156"/>
              </a:avLst>
            </a:prstGeom>
            <a:solidFill>
              <a:schemeClr val="accent1">
                <a:lumMod val="40000"/>
                <a:lumOff val="60000"/>
                <a:alpha val="10000"/>
              </a:schemeClr>
            </a:solidFill>
            <a:ln>
              <a:noFill/>
            </a:ln>
          </p:spPr>
          <p:txBody>
            <a:bodyPr lIns="254778" tIns="254778" rIns="254778" bIns="254778" anchor="ctr"/>
            <a:lstStyle/>
            <a:p>
              <a:pPr algn="l" defTabSz="4318000" hangingPunct="1"/>
              <a:endParaRPr lang="zh-CN" altLang="en-US" sz="5600" kern="1200" dirty="0">
                <a:solidFill>
                  <a:srgbClr val="666666"/>
                </a:solidFill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21361741" y="5030094"/>
            <a:ext cx="6785542" cy="74276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4892" tIns="24892" rIns="24892" bIns="24892" numCol="1" spcCol="38100" rtlCol="0" anchor="ctr">
            <a:spAutoFit/>
          </a:bodyPr>
          <a:lstStyle/>
          <a:p>
            <a:pPr defTabSz="3413760"/>
            <a:r>
              <a:rPr lang="zh-CN" altLang="en-US" sz="4500" b="1" dirty="0">
                <a:gradFill flip="none" rotWithShape="1">
                  <a:gsLst>
                    <a:gs pos="0">
                      <a:srgbClr val="F8AE59"/>
                    </a:gs>
                    <a:gs pos="100000">
                      <a:srgbClr val="F69550"/>
                    </a:gs>
                  </a:gsLst>
                  <a:lin ang="3600000" scaled="0"/>
                </a:gradFill>
                <a:latin typeface="Source Han Sans CN" charset="-122"/>
                <a:ea typeface="Source Han Sans CN" charset="-122"/>
                <a:cs typeface="Source Han Sans CN" charset="-122"/>
              </a:rPr>
              <a:t>关键技术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19975863" y="8077862"/>
            <a:ext cx="9933863" cy="435994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457200" marR="0" indent="-457200" algn="l" defTabSz="3467735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Source Han Sans CN" charset="-122"/>
                <a:sym typeface="FZLanTingHeiS-R-GB"/>
              </a:rPr>
              <a:t>免锁带宽抢占：基于</a:t>
            </a:r>
            <a:r>
              <a:rPr kumimoji="0" lang="en-US" altLang="zh-CN" sz="3500" b="0" i="0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FillTx/>
                <a:ea typeface="Source Han Sans CN" charset="-122"/>
                <a:sym typeface="FZLanTingHeiS-R-GB"/>
              </a:rPr>
              <a:t>eBPF</a:t>
            </a:r>
            <a:r>
              <a:rPr kumimoji="0" lang="zh-CN" altLang="en-US" sz="3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Source Han Sans CN" charset="-122"/>
                <a:sym typeface="FZLanTingHeiS-R-GB"/>
              </a:rPr>
              <a:t>和</a:t>
            </a:r>
            <a:r>
              <a:rPr kumimoji="0" lang="en-US" altLang="zh-CN" sz="3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Source Han Sans CN" charset="-122"/>
                <a:sym typeface="FZLanTingHeiS-R-GB"/>
              </a:rPr>
              <a:t>EDT</a:t>
            </a:r>
            <a:r>
              <a:rPr kumimoji="0" lang="zh-CN" altLang="en-US" sz="3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Source Han Sans CN" charset="-122"/>
                <a:sym typeface="FZLanTingHeiS-R-GB"/>
              </a:rPr>
              <a:t>的免锁带宽抢占，实现高性能流量管理</a:t>
            </a:r>
            <a:endParaRPr kumimoji="0" lang="en-US" altLang="zh-CN" sz="3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Source Han Sans CN" charset="-122"/>
              <a:sym typeface="FZLanTingHeiS-R-GB"/>
            </a:endParaRPr>
          </a:p>
          <a:p>
            <a:pPr marL="457200" marR="0" indent="-457200" algn="l" defTabSz="3467735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zh-CN" sz="3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ea typeface="Source Han Sans CN" charset="-122"/>
              <a:sym typeface="FZLanTingHeiS-R-GB"/>
            </a:endParaRPr>
          </a:p>
          <a:p>
            <a:pPr marL="457200" marR="0" indent="-457200" algn="l" defTabSz="3467735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500" dirty="0">
                <a:ea typeface="Source Han Sans CN" charset="-122"/>
              </a:rPr>
              <a:t>多优先级管理：支持多优先级配置，保障高优业务带宽</a:t>
            </a:r>
            <a:endParaRPr lang="en-US" altLang="zh-CN" sz="3500" dirty="0">
              <a:ea typeface="Source Han Sans CN" charset="-122"/>
            </a:endParaRPr>
          </a:p>
          <a:p>
            <a:pPr marL="457200" marR="0" indent="-457200" algn="l" defTabSz="3467735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zh-CN" sz="3500" dirty="0">
              <a:ea typeface="Source Han Sans CN" charset="-122"/>
            </a:endParaRPr>
          </a:p>
          <a:p>
            <a:pPr marL="457200" marR="0" indent="-457200" algn="l" defTabSz="3467735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ea typeface="Source Han Sans CN" charset="-122"/>
                <a:sym typeface="FZLanTingHeiS-R-GB"/>
              </a:rPr>
              <a:t>实时带宽调度：基于带宽采样实时调整，支持闲时带宽再分配，提升带宽利用率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7710" y="7323544"/>
            <a:ext cx="9712697" cy="4620603"/>
          </a:xfrm>
          <a:prstGeom prst="rect">
            <a:avLst/>
          </a:prstGeom>
        </p:spPr>
      </p:pic>
      <p:sp>
        <p:nvSpPr>
          <p:cNvPr id="41" name="右箭头 3"/>
          <p:cNvSpPr/>
          <p:nvPr/>
        </p:nvSpPr>
        <p:spPr>
          <a:xfrm>
            <a:off x="15122073" y="9381720"/>
            <a:ext cx="2299063" cy="949776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a typeface="Source Han Sans CN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9017710" y="13500637"/>
            <a:ext cx="8442365" cy="14773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000" dirty="0">
                <a:solidFill>
                  <a:schemeClr val="tx1"/>
                </a:solidFill>
                <a:ea typeface="Source Han Sans CN" charset="-122"/>
              </a:rPr>
              <a:t>更好的</a:t>
            </a:r>
            <a:r>
              <a:rPr lang="en-US" altLang="zh-CN" sz="3000" dirty="0">
                <a:solidFill>
                  <a:schemeClr val="tx1"/>
                </a:solidFill>
                <a:ea typeface="Source Han Sans CN" charset="-122"/>
              </a:rPr>
              <a:t>CPU</a:t>
            </a:r>
            <a:r>
              <a:rPr lang="zh-CN" altLang="en-US" sz="3000" dirty="0">
                <a:solidFill>
                  <a:schemeClr val="tx1"/>
                </a:solidFill>
                <a:ea typeface="Source Han Sans CN" charset="-122"/>
              </a:rPr>
              <a:t>效率 </a:t>
            </a:r>
            <a:r>
              <a:rPr lang="en-US" altLang="zh-CN" sz="3000" dirty="0">
                <a:solidFill>
                  <a:schemeClr val="tx1"/>
                </a:solidFill>
                <a:ea typeface="Source Han Sans CN" charset="-122"/>
              </a:rPr>
              <a:t>&amp; </a:t>
            </a:r>
            <a:r>
              <a:rPr lang="zh-CN" altLang="en-US" sz="3000" dirty="0">
                <a:solidFill>
                  <a:schemeClr val="tx1"/>
                </a:solidFill>
                <a:ea typeface="Source Han Sans CN" charset="-122"/>
              </a:rPr>
              <a:t>更小的队列</a:t>
            </a:r>
            <a:endParaRPr lang="en-US" altLang="zh-CN" sz="3000" dirty="0">
              <a:solidFill>
                <a:schemeClr val="tx1"/>
              </a:solidFill>
              <a:ea typeface="Source Han Sans CN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/>
                </a:solidFill>
                <a:ea typeface="Source Han Sans CN" charset="-122"/>
              </a:rPr>
              <a:t>每个</a:t>
            </a:r>
            <a:r>
              <a:rPr lang="en-US" altLang="zh-CN" sz="3000" dirty="0" err="1">
                <a:solidFill>
                  <a:schemeClr val="tx1"/>
                </a:solidFill>
                <a:ea typeface="Source Han Sans CN" charset="-122"/>
              </a:rPr>
              <a:t>skb</a:t>
            </a:r>
            <a:r>
              <a:rPr lang="zh-CN" altLang="en-US" sz="3000" dirty="0">
                <a:solidFill>
                  <a:schemeClr val="tx1"/>
                </a:solidFill>
                <a:ea typeface="Source Han Sans CN" charset="-122"/>
              </a:rPr>
              <a:t>可以设置最早离开时间</a:t>
            </a:r>
            <a:r>
              <a:rPr lang="en-US" altLang="zh-CN" sz="3000" dirty="0">
                <a:solidFill>
                  <a:schemeClr val="tx1"/>
                </a:solidFill>
                <a:ea typeface="Source Han Sans CN" charset="-122"/>
              </a:rPr>
              <a:t>(EDT)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/>
                </a:solidFill>
                <a:ea typeface="Source Han Sans CN" charset="-122"/>
              </a:rPr>
              <a:t>时间轮调度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3230515" y="7323544"/>
            <a:ext cx="9798356" cy="7654421"/>
            <a:chOff x="7194633" y="6871612"/>
            <a:chExt cx="3850810" cy="2582972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4633" y="6871612"/>
              <a:ext cx="3850810" cy="1559215"/>
            </a:xfrm>
            <a:prstGeom prst="rect">
              <a:avLst/>
            </a:prstGeom>
          </p:spPr>
        </p:pic>
        <p:sp>
          <p:nvSpPr>
            <p:cNvPr id="75" name="矩形 74"/>
            <p:cNvSpPr/>
            <p:nvPr/>
          </p:nvSpPr>
          <p:spPr>
            <a:xfrm>
              <a:off x="7319782" y="8956062"/>
              <a:ext cx="3234466" cy="498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zh-CN" altLang="en-US" sz="3000" dirty="0">
                  <a:solidFill>
                    <a:schemeClr val="tx1"/>
                  </a:solidFill>
                  <a:latin typeface="微软雅黑" panose="020B0503020204020204" charset="-122"/>
                  <a:ea typeface="Source Han Sans CN" charset="-122"/>
                </a:rPr>
                <a:t>复杂、脆弱、级联队列</a:t>
              </a:r>
              <a:endParaRPr lang="en-US" altLang="zh-CN" sz="3000" dirty="0">
                <a:solidFill>
                  <a:schemeClr val="tx1"/>
                </a:solidFill>
                <a:latin typeface="微软雅黑" panose="020B0503020204020204" charset="-122"/>
                <a:ea typeface="Source Han Sans CN" charset="-122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3000" dirty="0">
                  <a:solidFill>
                    <a:schemeClr val="tx1"/>
                  </a:solidFill>
                  <a:latin typeface="微软雅黑" panose="020B0503020204020204" charset="-122"/>
                  <a:ea typeface="Source Han Sans CN" charset="-122"/>
                </a:rPr>
                <a:t>维护队列的</a:t>
              </a:r>
              <a:r>
                <a:rPr lang="en-US" altLang="zh-CN" sz="3000" dirty="0">
                  <a:solidFill>
                    <a:schemeClr val="tx1"/>
                  </a:solidFill>
                  <a:latin typeface="微软雅黑" panose="020B0503020204020204" charset="-122"/>
                  <a:ea typeface="Source Han Sans CN" charset="-122"/>
                </a:rPr>
                <a:t>CPU</a:t>
              </a:r>
              <a:r>
                <a:rPr lang="zh-CN" altLang="en-US" sz="3000" dirty="0">
                  <a:solidFill>
                    <a:schemeClr val="tx1"/>
                  </a:solidFill>
                  <a:latin typeface="微软雅黑" panose="020B0503020204020204" charset="-122"/>
                  <a:ea typeface="Source Han Sans CN" charset="-122"/>
                </a:rPr>
                <a:t>开销</a:t>
              </a:r>
              <a:endParaRPr lang="en-US" altLang="zh-CN" sz="3000" dirty="0">
                <a:solidFill>
                  <a:schemeClr val="tx1"/>
                </a:solidFill>
                <a:latin typeface="微软雅黑" panose="020B0503020204020204" charset="-122"/>
                <a:ea typeface="Source Han Sans CN" charset="-122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en-US" altLang="zh-CN" sz="3000" dirty="0">
                  <a:solidFill>
                    <a:schemeClr val="tx1"/>
                  </a:solidFill>
                  <a:latin typeface="微软雅黑" panose="020B0503020204020204" charset="-122"/>
                  <a:ea typeface="Source Han Sans CN" charset="-122"/>
                </a:rPr>
                <a:t>multi-</a:t>
              </a:r>
              <a:r>
                <a:rPr lang="en-US" altLang="zh-CN" sz="3000" dirty="0" err="1">
                  <a:solidFill>
                    <a:schemeClr val="tx1"/>
                  </a:solidFill>
                  <a:latin typeface="微软雅黑" panose="020B0503020204020204" charset="-122"/>
                  <a:ea typeface="Source Han Sans CN" charset="-122"/>
                </a:rPr>
                <a:t>cpu</a:t>
              </a:r>
              <a:r>
                <a:rPr lang="zh-CN" altLang="en-US" sz="3000" dirty="0">
                  <a:solidFill>
                    <a:schemeClr val="tx1"/>
                  </a:solidFill>
                  <a:latin typeface="微软雅黑" panose="020B0503020204020204" charset="-122"/>
                  <a:ea typeface="Source Han Sans CN" charset="-122"/>
                </a:rPr>
                <a:t>间共享队列的竞争开销</a:t>
              </a:r>
            </a:p>
          </p:txBody>
        </p:sp>
      </p:grpSp>
      <p:sp>
        <p:nvSpPr>
          <p:cNvPr id="76" name="矩形 75"/>
          <p:cNvSpPr/>
          <p:nvPr/>
        </p:nvSpPr>
        <p:spPr>
          <a:xfrm>
            <a:off x="1596977" y="1456164"/>
            <a:ext cx="18184786" cy="14388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7000" b="1" dirty="0">
                <a:solidFill>
                  <a:prstClr val="white"/>
                </a:solidFill>
                <a:latin typeface="微软雅黑" panose="020B0503020204020204" charset="-122"/>
                <a:ea typeface="Source Han Sans CN" charset="-122"/>
                <a:cs typeface="+mn-ea"/>
                <a:sym typeface="+mn-ea"/>
              </a:rPr>
              <a:t>传统基于队列和基于</a:t>
            </a:r>
            <a:r>
              <a:rPr lang="en-US" altLang="zh-CN" sz="7000" b="1" dirty="0">
                <a:solidFill>
                  <a:prstClr val="white"/>
                </a:solidFill>
                <a:latin typeface="微软雅黑" panose="020B0503020204020204" charset="-122"/>
                <a:ea typeface="Source Han Sans CN" charset="-122"/>
                <a:cs typeface="+mn-ea"/>
                <a:sym typeface="+mn-ea"/>
              </a:rPr>
              <a:t>EDT</a:t>
            </a:r>
            <a:r>
              <a:rPr lang="zh-CN" altLang="en-US" sz="7000" b="1" dirty="0">
                <a:solidFill>
                  <a:prstClr val="white"/>
                </a:solidFill>
                <a:latin typeface="微软雅黑" panose="020B0503020204020204" charset="-122"/>
                <a:ea typeface="Source Han Sans CN" charset="-122"/>
                <a:cs typeface="+mn-ea"/>
                <a:sym typeface="+mn-ea"/>
              </a:rPr>
              <a:t>的流量整形方案对比</a:t>
            </a:r>
            <a:endParaRPr lang="en-US" altLang="zh-CN" sz="7000" b="1" dirty="0">
              <a:solidFill>
                <a:prstClr val="white"/>
              </a:solidFill>
              <a:latin typeface="微软雅黑" panose="020B0503020204020204" charset="-122"/>
              <a:ea typeface="Source Han Sans CN" charset="-122"/>
              <a:cs typeface="+mn-ea"/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293790" y="5071922"/>
            <a:ext cx="24166285" cy="1097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algn="l"/>
            <a:r>
              <a:rPr lang="en-US" altLang="zh-CN" dirty="0">
                <a:ea typeface="Source Han Sans CN" charset="-122"/>
              </a:rPr>
              <a:t>EDT</a:t>
            </a:r>
            <a:r>
              <a:rPr lang="zh-CN" altLang="en-US" dirty="0">
                <a:ea typeface="Source Han Sans CN" charset="-122"/>
              </a:rPr>
              <a:t>核心思想：为每个包（</a:t>
            </a:r>
            <a:r>
              <a:rPr lang="en-US" altLang="zh-CN" dirty="0" err="1">
                <a:ea typeface="Source Han Sans CN" charset="-122"/>
              </a:rPr>
              <a:t>skb</a:t>
            </a:r>
            <a:r>
              <a:rPr lang="zh-CN" altLang="en-US" dirty="0">
                <a:ea typeface="Source Han Sans CN" charset="-122"/>
              </a:rPr>
              <a:t>）打上一个最早离开时间（</a:t>
            </a:r>
            <a:r>
              <a:rPr lang="en-US" altLang="zh-CN" dirty="0">
                <a:ea typeface="Source Han Sans CN" charset="-122"/>
              </a:rPr>
              <a:t>Earliest Departure Time, EDT</a:t>
            </a:r>
            <a:r>
              <a:rPr lang="zh-CN" altLang="en-US" dirty="0">
                <a:ea typeface="Source Han Sans CN" charset="-122"/>
              </a:rPr>
              <a:t>），即最早可以发送的时间戳；</a:t>
            </a:r>
          </a:p>
          <a:p>
            <a:pPr algn="l"/>
            <a:r>
              <a:rPr lang="zh-CN" altLang="en-US" dirty="0">
                <a:ea typeface="Source Han Sans CN" charset="-122"/>
              </a:rPr>
              <a:t>用时间轮调度器（</a:t>
            </a:r>
            <a:r>
              <a:rPr lang="en-US" altLang="zh-CN" dirty="0">
                <a:ea typeface="Source Han Sans CN" charset="-122"/>
              </a:rPr>
              <a:t>timing-wheel scheduler</a:t>
            </a:r>
            <a:r>
              <a:rPr lang="zh-CN" altLang="en-US" dirty="0">
                <a:ea typeface="Source Han Sans CN" charset="-122"/>
              </a:rPr>
              <a:t>）替换原来的出向缓冲队列（</a:t>
            </a:r>
            <a:r>
              <a:rPr lang="en-US" altLang="zh-CN" dirty="0" err="1">
                <a:ea typeface="Source Han Sans CN" charset="-122"/>
              </a:rPr>
              <a:t>qdisc</a:t>
            </a:r>
            <a:r>
              <a:rPr lang="en-US" altLang="zh-CN" dirty="0">
                <a:ea typeface="Source Han Sans CN" charset="-122"/>
              </a:rPr>
              <a:t> queue</a:t>
            </a:r>
            <a:r>
              <a:rPr lang="zh-CN" altLang="en-US" dirty="0">
                <a:ea typeface="Source Han Sans CN" charset="-122"/>
              </a:rPr>
              <a:t>），可以缓解锁竞争问题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圆角矩形 209"/>
          <p:cNvSpPr/>
          <p:nvPr/>
        </p:nvSpPr>
        <p:spPr bwMode="auto">
          <a:xfrm>
            <a:off x="3121719" y="3453277"/>
            <a:ext cx="24271513" cy="13408945"/>
          </a:xfrm>
          <a:prstGeom prst="roundRect">
            <a:avLst>
              <a:gd name="adj" fmla="val 1635"/>
            </a:avLst>
          </a:prstGeom>
          <a:solidFill>
            <a:srgbClr val="BEE7FF">
              <a:alpha val="10000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b">
            <a:noAutofit/>
          </a:bodyPr>
          <a:lstStyle/>
          <a:p>
            <a:pPr algn="r" defTabSz="1894840"/>
            <a:r>
              <a:rPr lang="en-US" altLang="zh-CN" sz="3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Source Han Sans CN"/>
                <a:ea typeface="Source Han Sans CN"/>
              </a:rPr>
              <a:t>node</a:t>
            </a:r>
            <a:endParaRPr lang="zh-CN" altLang="en-US" sz="3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Source Han Sans CN"/>
              <a:ea typeface="Source Han Sans CN"/>
            </a:endParaRPr>
          </a:p>
        </p:txBody>
      </p:sp>
      <p:sp>
        <p:nvSpPr>
          <p:cNvPr id="259" name="用算力跨越空间"/>
          <p:cNvSpPr txBox="1"/>
          <p:nvPr/>
        </p:nvSpPr>
        <p:spPr>
          <a:xfrm>
            <a:off x="-4183935" y="1382652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tx1"/>
                </a:solidFill>
                <a:latin typeface="Source Han Sans CN"/>
                <a:ea typeface="Source Han Sans CN"/>
                <a:cs typeface="Source Han Sans CN" charset="-122"/>
                <a:sym typeface="Source Han Sans CN Bold Bold"/>
              </a:rPr>
              <a:t>基于</a:t>
            </a:r>
            <a:r>
              <a:rPr lang="en-US" altLang="zh-CN" sz="7000" b="1" dirty="0" err="1">
                <a:solidFill>
                  <a:schemeClr val="tx1"/>
                </a:solidFill>
                <a:latin typeface="Source Han Sans CN"/>
                <a:ea typeface="Source Han Sans CN"/>
                <a:cs typeface="Source Han Sans CN" charset="-122"/>
                <a:sym typeface="Source Han Sans CN Bold Bold"/>
              </a:rPr>
              <a:t>eBPF</a:t>
            </a:r>
            <a:r>
              <a:rPr lang="zh-CN" altLang="en-US" sz="7000" b="1" dirty="0">
                <a:solidFill>
                  <a:schemeClr val="tx1"/>
                </a:solidFill>
                <a:latin typeface="Source Han Sans CN"/>
                <a:ea typeface="Source Han Sans CN"/>
                <a:cs typeface="Source Han Sans CN" charset="-122"/>
                <a:sym typeface="Source Han Sans CN Bold Bold"/>
              </a:rPr>
              <a:t>和</a:t>
            </a:r>
            <a:r>
              <a:rPr lang="en-US" altLang="zh-CN" sz="7000" b="1" dirty="0">
                <a:solidFill>
                  <a:schemeClr val="tx1"/>
                </a:solidFill>
                <a:latin typeface="Source Han Sans CN"/>
                <a:ea typeface="Source Han Sans CN"/>
                <a:cs typeface="Source Han Sans CN" charset="-122"/>
                <a:sym typeface="Source Han Sans CN Bold Bold"/>
              </a:rPr>
              <a:t>EDT</a:t>
            </a:r>
            <a:r>
              <a:rPr lang="zh-CN" altLang="en-US" sz="7000" b="1" dirty="0">
                <a:solidFill>
                  <a:schemeClr val="tx1"/>
                </a:solidFill>
                <a:latin typeface="Source Han Sans CN"/>
                <a:ea typeface="Source Han Sans CN"/>
                <a:cs typeface="Source Han Sans CN" charset="-122"/>
                <a:sym typeface="Source Han Sans CN Bold Bold"/>
              </a:rPr>
              <a:t>实现带宽免锁抢占</a:t>
            </a:r>
          </a:p>
        </p:txBody>
      </p:sp>
      <p:sp>
        <p:nvSpPr>
          <p:cNvPr id="260" name="圆角矩形 208"/>
          <p:cNvSpPr/>
          <p:nvPr/>
        </p:nvSpPr>
        <p:spPr bwMode="auto">
          <a:xfrm>
            <a:off x="9563694" y="3712107"/>
            <a:ext cx="15082369" cy="11004791"/>
          </a:xfrm>
          <a:prstGeom prst="roundRect">
            <a:avLst>
              <a:gd name="adj" fmla="val 1635"/>
            </a:avLst>
          </a:prstGeom>
          <a:solidFill>
            <a:srgbClr val="BEE7FF">
              <a:alpha val="60000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b">
            <a:noAutofit/>
          </a:bodyPr>
          <a:lstStyle/>
          <a:p>
            <a:pPr algn="r" defTabSz="1894840"/>
            <a:r>
              <a:rPr lang="en-US" altLang="zh-CN" sz="4000" b="1" dirty="0" err="1">
                <a:solidFill>
                  <a:srgbClr val="FFC000"/>
                </a:solidFill>
                <a:latin typeface="Source Han Sans CN"/>
                <a:ea typeface="Source Han Sans CN"/>
              </a:rPr>
              <a:t>eBPF</a:t>
            </a:r>
            <a:r>
              <a:rPr lang="en-US" altLang="zh-CN" sz="4000" b="1" dirty="0">
                <a:solidFill>
                  <a:srgbClr val="FFC000"/>
                </a:solidFill>
                <a:latin typeface="Source Han Sans CN"/>
                <a:ea typeface="Source Han Sans CN"/>
              </a:rPr>
              <a:t> EDT</a:t>
            </a:r>
            <a:endParaRPr lang="zh-CN" altLang="en-US" sz="4000" b="1" dirty="0">
              <a:solidFill>
                <a:srgbClr val="FFC000"/>
              </a:solidFill>
              <a:latin typeface="Source Han Sans CN"/>
              <a:ea typeface="Source Han Sans CN"/>
            </a:endParaRPr>
          </a:p>
        </p:txBody>
      </p:sp>
      <p:sp>
        <p:nvSpPr>
          <p:cNvPr id="261" name="圆角矩形 210"/>
          <p:cNvSpPr/>
          <p:nvPr/>
        </p:nvSpPr>
        <p:spPr bwMode="auto">
          <a:xfrm>
            <a:off x="4281514" y="4723595"/>
            <a:ext cx="3584979" cy="1669932"/>
          </a:xfrm>
          <a:prstGeom prst="roundRect">
            <a:avLst>
              <a:gd name="adj" fmla="val 1635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t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Source Han Sans CN"/>
                <a:ea typeface="Source Han Sans CN"/>
              </a:rPr>
              <a:t>POD1</a:t>
            </a:r>
            <a:endParaRPr lang="zh-CN" altLang="en-US"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Source Han Sans CN"/>
              <a:ea typeface="Source Han Sans CN"/>
            </a:endParaRPr>
          </a:p>
        </p:txBody>
      </p:sp>
      <p:sp>
        <p:nvSpPr>
          <p:cNvPr id="262" name="圆角矩形 212"/>
          <p:cNvSpPr/>
          <p:nvPr/>
        </p:nvSpPr>
        <p:spPr bwMode="auto">
          <a:xfrm>
            <a:off x="4319092" y="12463235"/>
            <a:ext cx="3445649" cy="1543066"/>
          </a:xfrm>
          <a:prstGeom prst="roundRect">
            <a:avLst>
              <a:gd name="adj" fmla="val 1635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t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Source Han Sans CN"/>
                <a:ea typeface="Source Han Sans CN"/>
              </a:rPr>
              <a:t>POD2</a:t>
            </a:r>
            <a:endParaRPr lang="zh-CN" altLang="en-US"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Source Han Sans CN"/>
              <a:ea typeface="Source Han Sans CN"/>
            </a:endParaRPr>
          </a:p>
        </p:txBody>
      </p:sp>
      <p:sp>
        <p:nvSpPr>
          <p:cNvPr id="263" name="云形 262"/>
          <p:cNvSpPr/>
          <p:nvPr/>
        </p:nvSpPr>
        <p:spPr bwMode="auto">
          <a:xfrm>
            <a:off x="28379614" y="8465488"/>
            <a:ext cx="3403835" cy="1832785"/>
          </a:xfrm>
          <a:prstGeom prst="cloud">
            <a:avLst/>
          </a:prstGeom>
          <a:solidFill>
            <a:schemeClr val="tx1">
              <a:lumMod val="95000"/>
            </a:scheme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Network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cxnSp>
        <p:nvCxnSpPr>
          <p:cNvPr id="264" name="直接连接符 263"/>
          <p:cNvCxnSpPr/>
          <p:nvPr/>
        </p:nvCxnSpPr>
        <p:spPr bwMode="auto">
          <a:xfrm>
            <a:off x="10782129" y="4321540"/>
            <a:ext cx="5852705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5" name="直接连接符 264"/>
          <p:cNvCxnSpPr/>
          <p:nvPr/>
        </p:nvCxnSpPr>
        <p:spPr bwMode="auto">
          <a:xfrm>
            <a:off x="10782129" y="5121750"/>
            <a:ext cx="5852705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" name="直接连接符 265"/>
          <p:cNvCxnSpPr/>
          <p:nvPr/>
        </p:nvCxnSpPr>
        <p:spPr bwMode="auto">
          <a:xfrm flipV="1">
            <a:off x="16634834" y="4321542"/>
            <a:ext cx="0" cy="80020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7" name="圆角矩形 225"/>
          <p:cNvSpPr/>
          <p:nvPr/>
        </p:nvSpPr>
        <p:spPr bwMode="auto">
          <a:xfrm>
            <a:off x="15380776" y="4423833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A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68" name="圆角矩形 226"/>
          <p:cNvSpPr/>
          <p:nvPr/>
        </p:nvSpPr>
        <p:spPr bwMode="auto">
          <a:xfrm>
            <a:off x="14224646" y="4423833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B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69" name="圆角矩形 227"/>
          <p:cNvSpPr/>
          <p:nvPr/>
        </p:nvSpPr>
        <p:spPr bwMode="auto">
          <a:xfrm>
            <a:off x="13061471" y="4423833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C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70" name="圆角矩形 228"/>
          <p:cNvSpPr/>
          <p:nvPr/>
        </p:nvSpPr>
        <p:spPr bwMode="auto">
          <a:xfrm>
            <a:off x="11894101" y="4423833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D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cxnSp>
        <p:nvCxnSpPr>
          <p:cNvPr id="271" name="直接连接符 270"/>
          <p:cNvCxnSpPr/>
          <p:nvPr/>
        </p:nvCxnSpPr>
        <p:spPr bwMode="auto">
          <a:xfrm>
            <a:off x="10788923" y="5430602"/>
            <a:ext cx="5852705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2" name="直接连接符 271"/>
          <p:cNvCxnSpPr/>
          <p:nvPr/>
        </p:nvCxnSpPr>
        <p:spPr bwMode="auto">
          <a:xfrm>
            <a:off x="10788923" y="6230812"/>
            <a:ext cx="5852705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3" name="直接连接符 272"/>
          <p:cNvCxnSpPr/>
          <p:nvPr/>
        </p:nvCxnSpPr>
        <p:spPr bwMode="auto">
          <a:xfrm flipV="1">
            <a:off x="16641628" y="5430605"/>
            <a:ext cx="0" cy="80020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4" name="圆角矩形 232"/>
          <p:cNvSpPr/>
          <p:nvPr/>
        </p:nvSpPr>
        <p:spPr bwMode="auto">
          <a:xfrm>
            <a:off x="14920244" y="5532895"/>
            <a:ext cx="1328017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E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75" name="圆角矩形 233"/>
          <p:cNvSpPr/>
          <p:nvPr/>
        </p:nvSpPr>
        <p:spPr bwMode="auto">
          <a:xfrm>
            <a:off x="13543137" y="5532895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F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76" name="圆角矩形 234"/>
          <p:cNvSpPr/>
          <p:nvPr/>
        </p:nvSpPr>
        <p:spPr bwMode="auto">
          <a:xfrm>
            <a:off x="12338168" y="5532895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G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cxnSp>
        <p:nvCxnSpPr>
          <p:cNvPr id="277" name="直接连接符 276"/>
          <p:cNvCxnSpPr/>
          <p:nvPr/>
        </p:nvCxnSpPr>
        <p:spPr bwMode="auto">
          <a:xfrm>
            <a:off x="10671043" y="12453147"/>
            <a:ext cx="5852705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8" name="直接连接符 277"/>
          <p:cNvCxnSpPr/>
          <p:nvPr/>
        </p:nvCxnSpPr>
        <p:spPr bwMode="auto">
          <a:xfrm>
            <a:off x="10671043" y="13253356"/>
            <a:ext cx="5852705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9" name="直接连接符 278"/>
          <p:cNvCxnSpPr/>
          <p:nvPr/>
        </p:nvCxnSpPr>
        <p:spPr bwMode="auto">
          <a:xfrm flipV="1">
            <a:off x="16523748" y="12453149"/>
            <a:ext cx="0" cy="80020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0" name="圆角矩形 238"/>
          <p:cNvSpPr/>
          <p:nvPr/>
        </p:nvSpPr>
        <p:spPr bwMode="auto">
          <a:xfrm>
            <a:off x="14116058" y="12555439"/>
            <a:ext cx="2186462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A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81" name="圆角矩形 239"/>
          <p:cNvSpPr/>
          <p:nvPr/>
        </p:nvSpPr>
        <p:spPr bwMode="auto">
          <a:xfrm>
            <a:off x="11783012" y="12555439"/>
            <a:ext cx="2202699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B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cxnSp>
        <p:nvCxnSpPr>
          <p:cNvPr id="282" name="直接连接符 281"/>
          <p:cNvCxnSpPr/>
          <p:nvPr/>
        </p:nvCxnSpPr>
        <p:spPr bwMode="auto">
          <a:xfrm>
            <a:off x="10677837" y="13562209"/>
            <a:ext cx="5852705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3" name="直接连接符 282"/>
          <p:cNvCxnSpPr/>
          <p:nvPr/>
        </p:nvCxnSpPr>
        <p:spPr bwMode="auto">
          <a:xfrm>
            <a:off x="10677837" y="14362419"/>
            <a:ext cx="5852705" cy="0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4" name="直接连接符 283"/>
          <p:cNvCxnSpPr/>
          <p:nvPr/>
        </p:nvCxnSpPr>
        <p:spPr bwMode="auto">
          <a:xfrm flipV="1">
            <a:off x="16530542" y="13562211"/>
            <a:ext cx="0" cy="800207"/>
          </a:xfrm>
          <a:prstGeom prst="line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5" name="圆角矩形 243"/>
          <p:cNvSpPr/>
          <p:nvPr/>
        </p:nvSpPr>
        <p:spPr bwMode="auto">
          <a:xfrm>
            <a:off x="13606687" y="13664502"/>
            <a:ext cx="2530488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C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86" name="圆角矩形 244"/>
          <p:cNvSpPr/>
          <p:nvPr/>
        </p:nvSpPr>
        <p:spPr bwMode="auto">
          <a:xfrm>
            <a:off x="11024612" y="13664502"/>
            <a:ext cx="2409937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D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87" name="圆角矩形 245"/>
          <p:cNvSpPr/>
          <p:nvPr/>
        </p:nvSpPr>
        <p:spPr bwMode="auto">
          <a:xfrm>
            <a:off x="11977650" y="4501549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88" name="圆角矩形 246"/>
          <p:cNvSpPr/>
          <p:nvPr/>
        </p:nvSpPr>
        <p:spPr bwMode="auto">
          <a:xfrm>
            <a:off x="12424238" y="5636894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89" name="圆角矩形 247"/>
          <p:cNvSpPr/>
          <p:nvPr/>
        </p:nvSpPr>
        <p:spPr bwMode="auto">
          <a:xfrm>
            <a:off x="13122848" y="4501546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90" name="圆角矩形 248"/>
          <p:cNvSpPr/>
          <p:nvPr/>
        </p:nvSpPr>
        <p:spPr bwMode="auto">
          <a:xfrm>
            <a:off x="14295750" y="4501546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91" name="圆角矩形 249"/>
          <p:cNvSpPr/>
          <p:nvPr/>
        </p:nvSpPr>
        <p:spPr bwMode="auto">
          <a:xfrm>
            <a:off x="13608691" y="5636894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92" name="圆角矩形 250"/>
          <p:cNvSpPr/>
          <p:nvPr/>
        </p:nvSpPr>
        <p:spPr bwMode="auto">
          <a:xfrm>
            <a:off x="15477667" y="4501544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93" name="圆角矩形 251"/>
          <p:cNvSpPr/>
          <p:nvPr/>
        </p:nvSpPr>
        <p:spPr bwMode="auto">
          <a:xfrm>
            <a:off x="14985798" y="5615322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94" name="圆角矩形 252"/>
          <p:cNvSpPr/>
          <p:nvPr/>
        </p:nvSpPr>
        <p:spPr bwMode="auto">
          <a:xfrm>
            <a:off x="11879669" y="12663965"/>
            <a:ext cx="278723" cy="236517"/>
          </a:xfrm>
          <a:prstGeom prst="roundRect">
            <a:avLst>
              <a:gd name="adj" fmla="val 1635"/>
            </a:avLst>
          </a:prstGeom>
          <a:solidFill>
            <a:srgbClr val="00B050"/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95" name="圆角矩形 253"/>
          <p:cNvSpPr/>
          <p:nvPr/>
        </p:nvSpPr>
        <p:spPr bwMode="auto">
          <a:xfrm>
            <a:off x="14206939" y="12663965"/>
            <a:ext cx="278723" cy="236517"/>
          </a:xfrm>
          <a:prstGeom prst="roundRect">
            <a:avLst>
              <a:gd name="adj" fmla="val 1635"/>
            </a:avLst>
          </a:prstGeom>
          <a:solidFill>
            <a:srgbClr val="00B050"/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96" name="圆角矩形 254"/>
          <p:cNvSpPr/>
          <p:nvPr/>
        </p:nvSpPr>
        <p:spPr bwMode="auto">
          <a:xfrm>
            <a:off x="11196750" y="13752802"/>
            <a:ext cx="278723" cy="236517"/>
          </a:xfrm>
          <a:prstGeom prst="roundRect">
            <a:avLst>
              <a:gd name="adj" fmla="val 1635"/>
            </a:avLst>
          </a:prstGeom>
          <a:solidFill>
            <a:srgbClr val="00B050"/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297" name="圆角矩形 255"/>
          <p:cNvSpPr/>
          <p:nvPr/>
        </p:nvSpPr>
        <p:spPr bwMode="auto">
          <a:xfrm>
            <a:off x="13694994" y="13780945"/>
            <a:ext cx="278723" cy="236517"/>
          </a:xfrm>
          <a:prstGeom prst="roundRect">
            <a:avLst>
              <a:gd name="adj" fmla="val 1635"/>
            </a:avLst>
          </a:prstGeom>
          <a:solidFill>
            <a:srgbClr val="00B050"/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cxnSp>
        <p:nvCxnSpPr>
          <p:cNvPr id="298" name="直接连接符 297"/>
          <p:cNvCxnSpPr/>
          <p:nvPr/>
        </p:nvCxnSpPr>
        <p:spPr bwMode="auto">
          <a:xfrm>
            <a:off x="10100369" y="6939773"/>
            <a:ext cx="94676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9" name="直接连接符 298"/>
          <p:cNvCxnSpPr/>
          <p:nvPr/>
        </p:nvCxnSpPr>
        <p:spPr bwMode="auto">
          <a:xfrm>
            <a:off x="10100369" y="7739983"/>
            <a:ext cx="946761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0" name="直接连接符 299"/>
          <p:cNvCxnSpPr/>
          <p:nvPr/>
        </p:nvCxnSpPr>
        <p:spPr bwMode="auto">
          <a:xfrm flipV="1">
            <a:off x="19567981" y="6939776"/>
            <a:ext cx="0" cy="80020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1" name="文本框 300"/>
          <p:cNvSpPr txBox="1"/>
          <p:nvPr/>
        </p:nvSpPr>
        <p:spPr>
          <a:xfrm>
            <a:off x="19289258" y="6409482"/>
            <a:ext cx="774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>
                <a:solidFill>
                  <a:srgbClr val="000000"/>
                </a:solidFill>
                <a:latin typeface="Source Han Sans CN"/>
                <a:ea typeface="Source Han Sans CN"/>
              </a:rPr>
              <a:t>0s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02" name="文本框 301"/>
          <p:cNvSpPr txBox="1"/>
          <p:nvPr/>
        </p:nvSpPr>
        <p:spPr>
          <a:xfrm>
            <a:off x="10422127" y="6365332"/>
            <a:ext cx="774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>
                <a:solidFill>
                  <a:srgbClr val="000000"/>
                </a:solidFill>
                <a:latin typeface="Source Han Sans CN"/>
                <a:ea typeface="Source Han Sans CN"/>
              </a:rPr>
              <a:t>1s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03" name="圆角矩形 261"/>
          <p:cNvSpPr/>
          <p:nvPr/>
        </p:nvSpPr>
        <p:spPr bwMode="auto">
          <a:xfrm>
            <a:off x="18277445" y="7030397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A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04" name="圆角矩形 262"/>
          <p:cNvSpPr/>
          <p:nvPr/>
        </p:nvSpPr>
        <p:spPr bwMode="auto">
          <a:xfrm>
            <a:off x="18374336" y="7108108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05" name="圆角矩形 263"/>
          <p:cNvSpPr/>
          <p:nvPr/>
        </p:nvSpPr>
        <p:spPr bwMode="auto">
          <a:xfrm>
            <a:off x="13729146" y="7029619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B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06" name="圆角矩形 264"/>
          <p:cNvSpPr/>
          <p:nvPr/>
        </p:nvSpPr>
        <p:spPr bwMode="auto">
          <a:xfrm>
            <a:off x="13790523" y="7107332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07" name="圆角矩形 265"/>
          <p:cNvSpPr/>
          <p:nvPr/>
        </p:nvSpPr>
        <p:spPr bwMode="auto">
          <a:xfrm>
            <a:off x="11477477" y="7029619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F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08" name="圆角矩形 266"/>
          <p:cNvSpPr/>
          <p:nvPr/>
        </p:nvSpPr>
        <p:spPr bwMode="auto">
          <a:xfrm>
            <a:off x="11561026" y="7107335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09" name="圆角矩形 267"/>
          <p:cNvSpPr/>
          <p:nvPr/>
        </p:nvSpPr>
        <p:spPr bwMode="auto">
          <a:xfrm>
            <a:off x="16125213" y="7042059"/>
            <a:ext cx="1328017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E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10" name="圆角矩形 268"/>
          <p:cNvSpPr/>
          <p:nvPr/>
        </p:nvSpPr>
        <p:spPr bwMode="auto">
          <a:xfrm>
            <a:off x="16190767" y="7124486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cxnSp>
        <p:nvCxnSpPr>
          <p:cNvPr id="311" name="直接连接符 310"/>
          <p:cNvCxnSpPr/>
          <p:nvPr/>
        </p:nvCxnSpPr>
        <p:spPr bwMode="auto">
          <a:xfrm>
            <a:off x="10163920" y="11150260"/>
            <a:ext cx="940406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直接连接符 311"/>
          <p:cNvCxnSpPr/>
          <p:nvPr/>
        </p:nvCxnSpPr>
        <p:spPr bwMode="auto">
          <a:xfrm>
            <a:off x="10163920" y="11950469"/>
            <a:ext cx="9404061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3" name="直接连接符 312"/>
          <p:cNvCxnSpPr/>
          <p:nvPr/>
        </p:nvCxnSpPr>
        <p:spPr bwMode="auto">
          <a:xfrm flipV="1">
            <a:off x="19567981" y="11150262"/>
            <a:ext cx="0" cy="80020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4" name="文本框 313"/>
          <p:cNvSpPr txBox="1"/>
          <p:nvPr/>
        </p:nvSpPr>
        <p:spPr>
          <a:xfrm>
            <a:off x="19289258" y="10619968"/>
            <a:ext cx="774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>
                <a:solidFill>
                  <a:srgbClr val="000000"/>
                </a:solidFill>
                <a:latin typeface="Source Han Sans CN"/>
                <a:ea typeface="Source Han Sans CN"/>
              </a:rPr>
              <a:t>0s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15" name="文本框 314"/>
          <p:cNvSpPr txBox="1"/>
          <p:nvPr/>
        </p:nvSpPr>
        <p:spPr>
          <a:xfrm>
            <a:off x="10422127" y="10575818"/>
            <a:ext cx="774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>
                <a:solidFill>
                  <a:srgbClr val="000000"/>
                </a:solidFill>
                <a:latin typeface="Source Han Sans CN"/>
                <a:ea typeface="Source Han Sans CN"/>
              </a:rPr>
              <a:t>1s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16" name="圆角矩形 277"/>
          <p:cNvSpPr/>
          <p:nvPr/>
        </p:nvSpPr>
        <p:spPr bwMode="auto">
          <a:xfrm>
            <a:off x="17075625" y="11252552"/>
            <a:ext cx="2186462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A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17" name="圆角矩形 278"/>
          <p:cNvSpPr/>
          <p:nvPr/>
        </p:nvSpPr>
        <p:spPr bwMode="auto">
          <a:xfrm>
            <a:off x="17166506" y="11361078"/>
            <a:ext cx="278723" cy="236517"/>
          </a:xfrm>
          <a:prstGeom prst="roundRect">
            <a:avLst>
              <a:gd name="adj" fmla="val 1635"/>
            </a:avLst>
          </a:prstGeom>
          <a:solidFill>
            <a:srgbClr val="00B050"/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18" name="圆角矩形 279"/>
          <p:cNvSpPr/>
          <p:nvPr/>
        </p:nvSpPr>
        <p:spPr bwMode="auto">
          <a:xfrm>
            <a:off x="13973717" y="11248080"/>
            <a:ext cx="2530488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C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19" name="圆角矩形 280"/>
          <p:cNvSpPr/>
          <p:nvPr/>
        </p:nvSpPr>
        <p:spPr bwMode="auto">
          <a:xfrm>
            <a:off x="14062024" y="11364524"/>
            <a:ext cx="278723" cy="236517"/>
          </a:xfrm>
          <a:prstGeom prst="roundRect">
            <a:avLst>
              <a:gd name="adj" fmla="val 1635"/>
            </a:avLst>
          </a:prstGeom>
          <a:solidFill>
            <a:srgbClr val="00B050"/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20" name="圆角矩形 281"/>
          <p:cNvSpPr/>
          <p:nvPr/>
        </p:nvSpPr>
        <p:spPr bwMode="auto">
          <a:xfrm>
            <a:off x="11128230" y="11246101"/>
            <a:ext cx="2202699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B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21" name="圆角矩形 282"/>
          <p:cNvSpPr/>
          <p:nvPr/>
        </p:nvSpPr>
        <p:spPr bwMode="auto">
          <a:xfrm>
            <a:off x="11224887" y="11354626"/>
            <a:ext cx="278723" cy="236517"/>
          </a:xfrm>
          <a:prstGeom prst="roundRect">
            <a:avLst>
              <a:gd name="adj" fmla="val 1635"/>
            </a:avLst>
          </a:prstGeom>
          <a:solidFill>
            <a:srgbClr val="00B050"/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cxnSp>
        <p:nvCxnSpPr>
          <p:cNvPr id="322" name="直接连接符 321"/>
          <p:cNvCxnSpPr/>
          <p:nvPr/>
        </p:nvCxnSpPr>
        <p:spPr bwMode="auto">
          <a:xfrm>
            <a:off x="10510202" y="9131217"/>
            <a:ext cx="12821004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3" name="直接连接符 322"/>
          <p:cNvCxnSpPr/>
          <p:nvPr/>
        </p:nvCxnSpPr>
        <p:spPr bwMode="auto">
          <a:xfrm>
            <a:off x="10510202" y="9931427"/>
            <a:ext cx="12821004" cy="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4" name="直接连接符 323"/>
          <p:cNvCxnSpPr/>
          <p:nvPr/>
        </p:nvCxnSpPr>
        <p:spPr bwMode="auto">
          <a:xfrm flipV="1">
            <a:off x="23331206" y="9131219"/>
            <a:ext cx="0" cy="800207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5" name="文本框 324"/>
          <p:cNvSpPr txBox="1"/>
          <p:nvPr/>
        </p:nvSpPr>
        <p:spPr>
          <a:xfrm>
            <a:off x="22811896" y="8549086"/>
            <a:ext cx="774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>
                <a:solidFill>
                  <a:srgbClr val="000000"/>
                </a:solidFill>
                <a:latin typeface="Source Han Sans CN"/>
                <a:ea typeface="Source Han Sans CN"/>
              </a:rPr>
              <a:t>0s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26" name="文本框 325"/>
          <p:cNvSpPr txBox="1"/>
          <p:nvPr/>
        </p:nvSpPr>
        <p:spPr>
          <a:xfrm>
            <a:off x="10444646" y="8556775"/>
            <a:ext cx="7746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>
                <a:solidFill>
                  <a:srgbClr val="000000"/>
                </a:solidFill>
                <a:latin typeface="Source Han Sans CN"/>
                <a:ea typeface="Source Han Sans CN"/>
              </a:rPr>
              <a:t>1s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27" name="圆角矩形 288"/>
          <p:cNvSpPr/>
          <p:nvPr/>
        </p:nvSpPr>
        <p:spPr bwMode="auto">
          <a:xfrm>
            <a:off x="22040670" y="9221840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A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28" name="圆角矩形 289"/>
          <p:cNvSpPr/>
          <p:nvPr/>
        </p:nvSpPr>
        <p:spPr bwMode="auto">
          <a:xfrm>
            <a:off x="22137561" y="9299551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29" name="圆角矩形 290"/>
          <p:cNvSpPr/>
          <p:nvPr/>
        </p:nvSpPr>
        <p:spPr bwMode="auto">
          <a:xfrm>
            <a:off x="14231691" y="9221062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B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30" name="圆角矩形 291"/>
          <p:cNvSpPr/>
          <p:nvPr/>
        </p:nvSpPr>
        <p:spPr bwMode="auto">
          <a:xfrm>
            <a:off x="14293068" y="9298776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31" name="圆角矩形 292"/>
          <p:cNvSpPr/>
          <p:nvPr/>
        </p:nvSpPr>
        <p:spPr bwMode="auto">
          <a:xfrm>
            <a:off x="20477763" y="9233502"/>
            <a:ext cx="1328017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E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32" name="圆角矩形 293"/>
          <p:cNvSpPr/>
          <p:nvPr/>
        </p:nvSpPr>
        <p:spPr bwMode="auto">
          <a:xfrm>
            <a:off x="20543316" y="9315929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33" name="文本框 332"/>
          <p:cNvSpPr txBox="1"/>
          <p:nvPr/>
        </p:nvSpPr>
        <p:spPr>
          <a:xfrm>
            <a:off x="16856065" y="4456500"/>
            <a:ext cx="1305666" cy="5539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>
                <a:solidFill>
                  <a:srgbClr val="000000"/>
                </a:solidFill>
                <a:latin typeface="Source Han Sans CN"/>
                <a:ea typeface="Source Han Sans CN"/>
              </a:rPr>
              <a:t>flow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34" name="文本框 333"/>
          <p:cNvSpPr txBox="1"/>
          <p:nvPr/>
        </p:nvSpPr>
        <p:spPr>
          <a:xfrm>
            <a:off x="16856065" y="5592124"/>
            <a:ext cx="1305666" cy="5539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>
                <a:solidFill>
                  <a:srgbClr val="000000"/>
                </a:solidFill>
                <a:latin typeface="Source Han Sans CN"/>
                <a:ea typeface="Source Han Sans CN"/>
              </a:rPr>
              <a:t>flow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35" name="文本框 334"/>
          <p:cNvSpPr txBox="1"/>
          <p:nvPr/>
        </p:nvSpPr>
        <p:spPr>
          <a:xfrm>
            <a:off x="16747477" y="12556803"/>
            <a:ext cx="1305666" cy="5539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>
                <a:solidFill>
                  <a:srgbClr val="000000"/>
                </a:solidFill>
                <a:latin typeface="Source Han Sans CN"/>
                <a:ea typeface="Source Han Sans CN"/>
              </a:rPr>
              <a:t>flow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36" name="文本框 335"/>
          <p:cNvSpPr txBox="1"/>
          <p:nvPr/>
        </p:nvSpPr>
        <p:spPr>
          <a:xfrm>
            <a:off x="16747477" y="13693426"/>
            <a:ext cx="1305666" cy="553998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>
                <a:solidFill>
                  <a:srgbClr val="000000"/>
                </a:solidFill>
                <a:latin typeface="Source Han Sans CN"/>
                <a:ea typeface="Source Han Sans CN"/>
              </a:rPr>
              <a:t>flow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37" name="文本框 336"/>
          <p:cNvSpPr txBox="1"/>
          <p:nvPr/>
        </p:nvSpPr>
        <p:spPr>
          <a:xfrm>
            <a:off x="23637853" y="9027766"/>
            <a:ext cx="1943912" cy="99917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>
                <a:solidFill>
                  <a:srgbClr val="000000"/>
                </a:solidFill>
                <a:latin typeface="Source Han Sans CN"/>
                <a:ea typeface="Source Han Sans CN"/>
              </a:rPr>
              <a:t>TC FQ/MQ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38" name="圆角矩形 299"/>
          <p:cNvSpPr/>
          <p:nvPr/>
        </p:nvSpPr>
        <p:spPr bwMode="auto">
          <a:xfrm>
            <a:off x="18072076" y="9237480"/>
            <a:ext cx="2186462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A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39" name="圆角矩形 300"/>
          <p:cNvSpPr/>
          <p:nvPr/>
        </p:nvSpPr>
        <p:spPr bwMode="auto">
          <a:xfrm>
            <a:off x="18162957" y="9346005"/>
            <a:ext cx="278723" cy="236517"/>
          </a:xfrm>
          <a:prstGeom prst="roundRect">
            <a:avLst>
              <a:gd name="adj" fmla="val 1635"/>
            </a:avLst>
          </a:prstGeom>
          <a:solidFill>
            <a:srgbClr val="00B050"/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40" name="圆角矩形 301"/>
          <p:cNvSpPr/>
          <p:nvPr/>
        </p:nvSpPr>
        <p:spPr bwMode="auto">
          <a:xfrm>
            <a:off x="15343120" y="9237480"/>
            <a:ext cx="2530488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C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41" name="圆角矩形 302"/>
          <p:cNvSpPr/>
          <p:nvPr/>
        </p:nvSpPr>
        <p:spPr bwMode="auto">
          <a:xfrm>
            <a:off x="15431427" y="9353923"/>
            <a:ext cx="278723" cy="236517"/>
          </a:xfrm>
          <a:prstGeom prst="roundRect">
            <a:avLst>
              <a:gd name="adj" fmla="val 1635"/>
            </a:avLst>
          </a:prstGeom>
          <a:solidFill>
            <a:srgbClr val="00B050"/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42" name="圆角矩形 303"/>
          <p:cNvSpPr/>
          <p:nvPr/>
        </p:nvSpPr>
        <p:spPr bwMode="auto">
          <a:xfrm>
            <a:off x="13079233" y="9237480"/>
            <a:ext cx="1032830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F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43" name="圆角矩形 304"/>
          <p:cNvSpPr/>
          <p:nvPr/>
        </p:nvSpPr>
        <p:spPr bwMode="auto">
          <a:xfrm>
            <a:off x="13162782" y="9315196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44" name="圆角矩形 305"/>
          <p:cNvSpPr/>
          <p:nvPr/>
        </p:nvSpPr>
        <p:spPr bwMode="auto">
          <a:xfrm>
            <a:off x="10754076" y="9229539"/>
            <a:ext cx="2202699" cy="595627"/>
          </a:xfrm>
          <a:prstGeom prst="roundRect">
            <a:avLst>
              <a:gd name="adj" fmla="val 1635"/>
            </a:avLst>
          </a:prstGeom>
          <a:noFill/>
          <a:ln>
            <a:solidFill>
              <a:srgbClr val="000000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B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45" name="圆角矩形 306"/>
          <p:cNvSpPr/>
          <p:nvPr/>
        </p:nvSpPr>
        <p:spPr bwMode="auto">
          <a:xfrm>
            <a:off x="10850733" y="9338065"/>
            <a:ext cx="278723" cy="236517"/>
          </a:xfrm>
          <a:prstGeom prst="roundRect">
            <a:avLst>
              <a:gd name="adj" fmla="val 1635"/>
            </a:avLst>
          </a:prstGeom>
          <a:solidFill>
            <a:srgbClr val="00B050"/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46" name="圆角矩形 308"/>
          <p:cNvSpPr/>
          <p:nvPr/>
        </p:nvSpPr>
        <p:spPr bwMode="auto">
          <a:xfrm>
            <a:off x="7764741" y="7374771"/>
            <a:ext cx="278723" cy="236517"/>
          </a:xfrm>
          <a:prstGeom prst="roundRect">
            <a:avLst>
              <a:gd name="adj" fmla="val 1635"/>
            </a:avLst>
          </a:prstGeom>
          <a:solidFill>
            <a:srgbClr val="990000">
              <a:lumMod val="20000"/>
              <a:lumOff val="80000"/>
            </a:srgbClr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47" name="圆角矩形 310"/>
          <p:cNvSpPr/>
          <p:nvPr/>
        </p:nvSpPr>
        <p:spPr bwMode="auto">
          <a:xfrm>
            <a:off x="7764741" y="15015461"/>
            <a:ext cx="278723" cy="236517"/>
          </a:xfrm>
          <a:prstGeom prst="roundRect">
            <a:avLst>
              <a:gd name="adj" fmla="val 1635"/>
            </a:avLst>
          </a:prstGeom>
          <a:solidFill>
            <a:srgbClr val="00B050"/>
          </a:solidFill>
          <a:ln>
            <a:solidFill>
              <a:srgbClr val="000000"/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48" name="文本框 347"/>
          <p:cNvSpPr txBox="1"/>
          <p:nvPr/>
        </p:nvSpPr>
        <p:spPr>
          <a:xfrm>
            <a:off x="19911521" y="7026241"/>
            <a:ext cx="2110607" cy="553998"/>
          </a:xfrm>
          <a:prstGeom prst="rect">
            <a:avLst/>
          </a:prstGeom>
          <a:solidFill>
            <a:srgbClr val="FFCC66">
              <a:lumMod val="40000"/>
              <a:lumOff val="60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logic_flow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49" name="文本框 348"/>
          <p:cNvSpPr txBox="1"/>
          <p:nvPr/>
        </p:nvSpPr>
        <p:spPr>
          <a:xfrm>
            <a:off x="19911521" y="11305441"/>
            <a:ext cx="2255922" cy="553998"/>
          </a:xfrm>
          <a:prstGeom prst="rect">
            <a:avLst/>
          </a:prstGeom>
          <a:solidFill>
            <a:srgbClr val="FFEBC2"/>
          </a:solidFill>
        </p:spPr>
        <p:txBody>
          <a:bodyPr wrap="square" rtlCol="0" anchor="ctr">
            <a:sp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 err="1">
                <a:solidFill>
                  <a:srgbClr val="000000"/>
                </a:solidFill>
                <a:latin typeface="Source Han Sans CN"/>
                <a:ea typeface="Source Han Sans CN"/>
              </a:rPr>
              <a:t>logic_flow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50" name="文本框 349"/>
          <p:cNvSpPr txBox="1"/>
          <p:nvPr/>
        </p:nvSpPr>
        <p:spPr>
          <a:xfrm>
            <a:off x="15210888" y="8118163"/>
            <a:ext cx="2373820" cy="6666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4000" b="1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en-US" altLang="zh-CN" dirty="0">
                <a:latin typeface="Source Han Sans CN"/>
                <a:ea typeface="Source Han Sans CN"/>
              </a:rPr>
              <a:t>EDT Delay</a:t>
            </a:r>
            <a:endParaRPr lang="zh-CN" altLang="en-US" dirty="0">
              <a:latin typeface="Source Han Sans CN"/>
              <a:ea typeface="Source Han Sans CN"/>
            </a:endParaRPr>
          </a:p>
        </p:txBody>
      </p:sp>
      <p:cxnSp>
        <p:nvCxnSpPr>
          <p:cNvPr id="351" name="曲线连接符 315"/>
          <p:cNvCxnSpPr>
            <a:stCxn id="333" idx="3"/>
            <a:endCxn id="337" idx="0"/>
          </p:cNvCxnSpPr>
          <p:nvPr/>
        </p:nvCxnSpPr>
        <p:spPr bwMode="auto">
          <a:xfrm>
            <a:off x="18161731" y="4733499"/>
            <a:ext cx="6448078" cy="4294267"/>
          </a:xfrm>
          <a:prstGeom prst="curvedConnector2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2" name="曲线连接符 316"/>
          <p:cNvCxnSpPr>
            <a:stCxn id="334" idx="3"/>
            <a:endCxn id="337" idx="0"/>
          </p:cNvCxnSpPr>
          <p:nvPr/>
        </p:nvCxnSpPr>
        <p:spPr bwMode="auto">
          <a:xfrm>
            <a:off x="18161731" y="5869123"/>
            <a:ext cx="6448078" cy="3158643"/>
          </a:xfrm>
          <a:prstGeom prst="curvedConnector2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3" name="曲线连接符 317"/>
          <p:cNvCxnSpPr>
            <a:stCxn id="335" idx="3"/>
            <a:endCxn id="337" idx="2"/>
          </p:cNvCxnSpPr>
          <p:nvPr/>
        </p:nvCxnSpPr>
        <p:spPr bwMode="auto">
          <a:xfrm flipV="1">
            <a:off x="18053143" y="10026937"/>
            <a:ext cx="6556666" cy="2806865"/>
          </a:xfrm>
          <a:prstGeom prst="curvedConnector2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4" name="曲线连接符 318"/>
          <p:cNvCxnSpPr>
            <a:stCxn id="336" idx="3"/>
            <a:endCxn id="337" idx="2"/>
          </p:cNvCxnSpPr>
          <p:nvPr/>
        </p:nvCxnSpPr>
        <p:spPr bwMode="auto">
          <a:xfrm flipV="1">
            <a:off x="18053143" y="10026937"/>
            <a:ext cx="6556666" cy="3943488"/>
          </a:xfrm>
          <a:prstGeom prst="curvedConnector2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5" name="直接箭头连接符 354"/>
          <p:cNvCxnSpPr>
            <a:stCxn id="350" idx="0"/>
          </p:cNvCxnSpPr>
          <p:nvPr/>
        </p:nvCxnSpPr>
        <p:spPr bwMode="auto">
          <a:xfrm flipH="1" flipV="1">
            <a:off x="13005385" y="7393477"/>
            <a:ext cx="3392413" cy="724686"/>
          </a:xfrm>
          <a:prstGeom prst="straightConnector1">
            <a:avLst/>
          </a:prstGeom>
          <a:noFill/>
          <a:ln w="9525" cap="flat" cmpd="sng" algn="ctr">
            <a:solidFill>
              <a:srgbClr val="FFCC99">
                <a:lumMod val="50000"/>
              </a:srgb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6" name="直接箭头连接符 355"/>
          <p:cNvCxnSpPr>
            <a:stCxn id="350" idx="0"/>
          </p:cNvCxnSpPr>
          <p:nvPr/>
        </p:nvCxnSpPr>
        <p:spPr bwMode="auto">
          <a:xfrm flipH="1" flipV="1">
            <a:off x="15301413" y="7379427"/>
            <a:ext cx="1096385" cy="738736"/>
          </a:xfrm>
          <a:prstGeom prst="straightConnector1">
            <a:avLst/>
          </a:prstGeom>
          <a:noFill/>
          <a:ln w="9525" cap="flat" cmpd="sng" algn="ctr">
            <a:solidFill>
              <a:srgbClr val="FFCC99">
                <a:lumMod val="50000"/>
              </a:srgb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7" name="直接箭头连接符 356"/>
          <p:cNvCxnSpPr>
            <a:stCxn id="350" idx="0"/>
          </p:cNvCxnSpPr>
          <p:nvPr/>
        </p:nvCxnSpPr>
        <p:spPr bwMode="auto">
          <a:xfrm flipV="1">
            <a:off x="16397798" y="7432229"/>
            <a:ext cx="1438603" cy="685934"/>
          </a:xfrm>
          <a:prstGeom prst="straightConnector1">
            <a:avLst/>
          </a:prstGeom>
          <a:noFill/>
          <a:ln w="9525" cap="flat" cmpd="sng" algn="ctr">
            <a:solidFill>
              <a:srgbClr val="FFCC99">
                <a:lumMod val="50000"/>
              </a:srgb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8" name="直接箭头连接符 357"/>
          <p:cNvCxnSpPr>
            <a:stCxn id="350" idx="2"/>
          </p:cNvCxnSpPr>
          <p:nvPr/>
        </p:nvCxnSpPr>
        <p:spPr bwMode="auto">
          <a:xfrm>
            <a:off x="16397798" y="8784784"/>
            <a:ext cx="395948" cy="2797656"/>
          </a:xfrm>
          <a:prstGeom prst="straightConnector1">
            <a:avLst/>
          </a:prstGeom>
          <a:noFill/>
          <a:ln w="9525" cap="flat" cmpd="sng" algn="ctr">
            <a:solidFill>
              <a:srgbClr val="FFCC99">
                <a:lumMod val="50000"/>
              </a:srgb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9" name="直接箭头连接符 358"/>
          <p:cNvCxnSpPr>
            <a:stCxn id="350" idx="2"/>
          </p:cNvCxnSpPr>
          <p:nvPr/>
        </p:nvCxnSpPr>
        <p:spPr bwMode="auto">
          <a:xfrm flipH="1">
            <a:off x="13651309" y="8784784"/>
            <a:ext cx="2746489" cy="2816257"/>
          </a:xfrm>
          <a:prstGeom prst="straightConnector1">
            <a:avLst/>
          </a:prstGeom>
          <a:noFill/>
          <a:ln w="9525" cap="flat" cmpd="sng" algn="ctr">
            <a:solidFill>
              <a:srgbClr val="FFCC99">
                <a:lumMod val="50000"/>
              </a:srgb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接箭头连接符 359"/>
          <p:cNvCxnSpPr/>
          <p:nvPr/>
        </p:nvCxnSpPr>
        <p:spPr bwMode="auto">
          <a:xfrm>
            <a:off x="17485264" y="6387406"/>
            <a:ext cx="0" cy="486142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shade val="95000"/>
                <a:satMod val="105000"/>
              </a:srgbClr>
            </a:solidFill>
            <a:prstDash val="soli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1" name="圆角矩形 211"/>
          <p:cNvSpPr/>
          <p:nvPr/>
        </p:nvSpPr>
        <p:spPr bwMode="auto">
          <a:xfrm>
            <a:off x="5216073" y="5973672"/>
            <a:ext cx="1721384" cy="803316"/>
          </a:xfrm>
          <a:prstGeom prst="roundRect">
            <a:avLst>
              <a:gd name="adj" fmla="val 1635"/>
            </a:avLst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eth0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62" name="圆角矩形 213"/>
          <p:cNvSpPr/>
          <p:nvPr/>
        </p:nvSpPr>
        <p:spPr bwMode="auto">
          <a:xfrm>
            <a:off x="5216073" y="13594979"/>
            <a:ext cx="1721384" cy="803316"/>
          </a:xfrm>
          <a:prstGeom prst="roundRect">
            <a:avLst>
              <a:gd name="adj" fmla="val 1635"/>
            </a:avLst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eth0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63" name="圆角矩形 214"/>
          <p:cNvSpPr/>
          <p:nvPr/>
        </p:nvSpPr>
        <p:spPr bwMode="auto">
          <a:xfrm>
            <a:off x="5216073" y="7580778"/>
            <a:ext cx="1721384" cy="803316"/>
          </a:xfrm>
          <a:prstGeom prst="roundRect">
            <a:avLst>
              <a:gd name="adj" fmla="val 1635"/>
            </a:avLst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veth0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64" name="圆角矩形 216"/>
          <p:cNvSpPr/>
          <p:nvPr/>
        </p:nvSpPr>
        <p:spPr bwMode="auto">
          <a:xfrm>
            <a:off x="5216073" y="15224390"/>
            <a:ext cx="1721384" cy="803316"/>
          </a:xfrm>
          <a:prstGeom prst="roundRect">
            <a:avLst>
              <a:gd name="adj" fmla="val 1635"/>
            </a:avLst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veth0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cxnSp>
        <p:nvCxnSpPr>
          <p:cNvPr id="365" name="直接连接符 364"/>
          <p:cNvCxnSpPr>
            <a:stCxn id="361" idx="2"/>
            <a:endCxn id="363" idx="0"/>
          </p:cNvCxnSpPr>
          <p:nvPr/>
        </p:nvCxnSpPr>
        <p:spPr>
          <a:xfrm>
            <a:off x="6076765" y="6776988"/>
            <a:ext cx="0" cy="803790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6" name="直接连接符 365"/>
          <p:cNvCxnSpPr>
            <a:stCxn id="362" idx="2"/>
            <a:endCxn id="364" idx="0"/>
          </p:cNvCxnSpPr>
          <p:nvPr/>
        </p:nvCxnSpPr>
        <p:spPr>
          <a:xfrm>
            <a:off x="6076765" y="14398295"/>
            <a:ext cx="0" cy="826095"/>
          </a:xfrm>
          <a:prstGeom prst="line">
            <a:avLst/>
          </a:prstGeom>
          <a:noFill/>
          <a:ln w="3175" cap="flat">
            <a:solidFill>
              <a:schemeClr val="tx1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7" name="圆角矩形 363"/>
          <p:cNvSpPr/>
          <p:nvPr/>
        </p:nvSpPr>
        <p:spPr bwMode="auto">
          <a:xfrm rot="16200000">
            <a:off x="25794021" y="9525408"/>
            <a:ext cx="2858996" cy="950926"/>
          </a:xfrm>
          <a:prstGeom prst="roundRect">
            <a:avLst>
              <a:gd name="adj" fmla="val 1635"/>
            </a:avLst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eth0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68" name="任意多边形 380"/>
          <p:cNvSpPr/>
          <p:nvPr/>
        </p:nvSpPr>
        <p:spPr>
          <a:xfrm>
            <a:off x="5986628" y="4826361"/>
            <a:ext cx="22343548" cy="4611074"/>
          </a:xfrm>
          <a:custGeom>
            <a:avLst/>
            <a:gdLst>
              <a:gd name="connsiteX0" fmla="*/ 168872 w 22320949"/>
              <a:gd name="connsiteY0" fmla="*/ 1181909 h 5236951"/>
              <a:gd name="connsiteX1" fmla="*/ 109878 w 22320949"/>
              <a:gd name="connsiteY1" fmla="*/ 1358889 h 5236951"/>
              <a:gd name="connsiteX2" fmla="*/ 1437233 w 22320949"/>
              <a:gd name="connsiteY2" fmla="*/ 3010709 h 5236951"/>
              <a:gd name="connsiteX3" fmla="*/ 4740872 w 22320949"/>
              <a:gd name="connsiteY3" fmla="*/ 827947 h 5236951"/>
              <a:gd name="connsiteX4" fmla="*/ 11554627 w 22320949"/>
              <a:gd name="connsiteY4" fmla="*/ 31534 h 5236951"/>
              <a:gd name="connsiteX5" fmla="*/ 16952536 w 22320949"/>
              <a:gd name="connsiteY5" fmla="*/ 1771844 h 5236951"/>
              <a:gd name="connsiteX6" fmla="*/ 19017310 w 22320949"/>
              <a:gd name="connsiteY6" fmla="*/ 4839509 h 5236951"/>
              <a:gd name="connsiteX7" fmla="*/ 22320949 w 22320949"/>
              <a:gd name="connsiteY7" fmla="*/ 5104980 h 523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320949" h="5236951">
                <a:moveTo>
                  <a:pt x="168872" y="1181909"/>
                </a:moveTo>
                <a:cubicBezTo>
                  <a:pt x="33678" y="1117999"/>
                  <a:pt x="-101515" y="1054089"/>
                  <a:pt x="109878" y="1358889"/>
                </a:cubicBezTo>
                <a:cubicBezTo>
                  <a:pt x="321271" y="1663689"/>
                  <a:pt x="665401" y="3099199"/>
                  <a:pt x="1437233" y="3010709"/>
                </a:cubicBezTo>
                <a:cubicBezTo>
                  <a:pt x="2209065" y="2922219"/>
                  <a:pt x="3054640" y="1324476"/>
                  <a:pt x="4740872" y="827947"/>
                </a:cubicBezTo>
                <a:cubicBezTo>
                  <a:pt x="6427104" y="331418"/>
                  <a:pt x="9519350" y="-125782"/>
                  <a:pt x="11554627" y="31534"/>
                </a:cubicBezTo>
                <a:cubicBezTo>
                  <a:pt x="13589904" y="188850"/>
                  <a:pt x="15708755" y="970515"/>
                  <a:pt x="16952536" y="1771844"/>
                </a:cubicBezTo>
                <a:cubicBezTo>
                  <a:pt x="18196317" y="2573173"/>
                  <a:pt x="18122575" y="4283986"/>
                  <a:pt x="19017310" y="4839509"/>
                </a:cubicBezTo>
                <a:cubicBezTo>
                  <a:pt x="19912046" y="5395032"/>
                  <a:pt x="21116497" y="5250006"/>
                  <a:pt x="22320949" y="5104980"/>
                </a:cubicBezTo>
              </a:path>
            </a:pathLst>
          </a:custGeom>
          <a:noFill/>
          <a:ln w="57150" cap="flat">
            <a:solidFill>
              <a:srgbClr val="FFC000"/>
            </a:solidFill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Source Han Sans CN"/>
              <a:ea typeface="Source Han Sans CN"/>
            </a:endParaRPr>
          </a:p>
        </p:txBody>
      </p:sp>
      <p:sp>
        <p:nvSpPr>
          <p:cNvPr id="369" name="文本框 368"/>
          <p:cNvSpPr txBox="1"/>
          <p:nvPr/>
        </p:nvSpPr>
        <p:spPr>
          <a:xfrm>
            <a:off x="3867524" y="16862176"/>
            <a:ext cx="12090102" cy="202161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b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r" defTabSz="1894840">
              <a:defRPr sz="3000" b="1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l"/>
            <a:r>
              <a:rPr lang="zh-CN" altLang="en-US" sz="3600" dirty="0">
                <a:latin typeface="Source Han Sans CN"/>
                <a:ea typeface="Source Han Sans CN"/>
              </a:rPr>
              <a:t>出方向：</a:t>
            </a:r>
            <a:endParaRPr lang="en-US" altLang="zh-CN" sz="3600" dirty="0">
              <a:latin typeface="Source Han Sans CN"/>
              <a:ea typeface="Source Han Sans CN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Source Han Sans CN"/>
                <a:ea typeface="Source Han Sans CN"/>
              </a:rPr>
              <a:t>主机网卡出方向管理，根据</a:t>
            </a:r>
            <a:r>
              <a:rPr lang="en-US" altLang="zh-CN" sz="3600" dirty="0">
                <a:latin typeface="Source Han Sans CN"/>
                <a:ea typeface="Source Han Sans CN"/>
              </a:rPr>
              <a:t>Pod</a:t>
            </a:r>
            <a:r>
              <a:rPr lang="zh-CN" altLang="en-US" sz="3600" dirty="0">
                <a:latin typeface="Source Han Sans CN"/>
                <a:ea typeface="Source Han Sans CN"/>
              </a:rPr>
              <a:t>身份解析带宽配置</a:t>
            </a:r>
            <a:endParaRPr lang="en-US" altLang="zh-CN" sz="3600" dirty="0">
              <a:latin typeface="Source Han Sans CN"/>
              <a:ea typeface="Source Han Sans CN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dirty="0">
                <a:latin typeface="Source Han Sans CN"/>
                <a:ea typeface="Source Han Sans CN"/>
              </a:rPr>
              <a:t>根据预期带宽逐包调整</a:t>
            </a:r>
            <a:r>
              <a:rPr lang="en-US" altLang="zh-CN" sz="3600" dirty="0">
                <a:latin typeface="Source Han Sans CN"/>
                <a:ea typeface="Source Han Sans CN"/>
              </a:rPr>
              <a:t>EDT</a:t>
            </a:r>
            <a:r>
              <a:rPr lang="zh-CN" altLang="en-US" sz="3600" dirty="0">
                <a:latin typeface="Source Han Sans CN"/>
                <a:ea typeface="Source Han Sans CN"/>
              </a:rPr>
              <a:t>时间</a:t>
            </a:r>
          </a:p>
        </p:txBody>
      </p:sp>
      <p:sp>
        <p:nvSpPr>
          <p:cNvPr id="370" name="圆角矩形 395"/>
          <p:cNvSpPr/>
          <p:nvPr/>
        </p:nvSpPr>
        <p:spPr bwMode="auto">
          <a:xfrm>
            <a:off x="21669589" y="15296237"/>
            <a:ext cx="2940220" cy="867430"/>
          </a:xfrm>
          <a:prstGeom prst="roundRect">
            <a:avLst>
              <a:gd name="adj" fmla="val 1635"/>
            </a:avLst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Han Sans CN"/>
                <a:ea typeface="Source Han Sans CN"/>
              </a:rPr>
              <a:t>ifb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Han Sans CN"/>
              <a:ea typeface="Source Han Sans CN"/>
            </a:endParaRPr>
          </a:p>
        </p:txBody>
      </p:sp>
      <p:sp>
        <p:nvSpPr>
          <p:cNvPr id="371" name="任意多边形 397"/>
          <p:cNvSpPr/>
          <p:nvPr/>
        </p:nvSpPr>
        <p:spPr>
          <a:xfrm>
            <a:off x="6489290" y="10111718"/>
            <a:ext cx="22860000" cy="5682887"/>
          </a:xfrm>
          <a:custGeom>
            <a:avLst/>
            <a:gdLst>
              <a:gd name="connsiteX0" fmla="*/ 22860000 w 22860000"/>
              <a:gd name="connsiteY0" fmla="*/ 5676 h 5682887"/>
              <a:gd name="connsiteX1" fmla="*/ 20264284 w 22860000"/>
              <a:gd name="connsiteY1" fmla="*/ 890579 h 5682887"/>
              <a:gd name="connsiteX2" fmla="*/ 17698065 w 22860000"/>
              <a:gd name="connsiteY2" fmla="*/ 5551069 h 5682887"/>
              <a:gd name="connsiteX3" fmla="*/ 12772104 w 22860000"/>
              <a:gd name="connsiteY3" fmla="*/ 4341701 h 5682887"/>
              <a:gd name="connsiteX4" fmla="*/ 4365523 w 22860000"/>
              <a:gd name="connsiteY4" fmla="*/ 3692772 h 5682887"/>
              <a:gd name="connsiteX5" fmla="*/ 1445342 w 22860000"/>
              <a:gd name="connsiteY5" fmla="*/ 5433082 h 5682887"/>
              <a:gd name="connsiteX6" fmla="*/ 0 w 22860000"/>
              <a:gd name="connsiteY6" fmla="*/ 4223714 h 56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860000" h="5682887">
                <a:moveTo>
                  <a:pt x="22860000" y="5676"/>
                </a:moveTo>
                <a:cubicBezTo>
                  <a:pt x="21992303" y="-13989"/>
                  <a:pt x="21124606" y="-33653"/>
                  <a:pt x="20264284" y="890579"/>
                </a:cubicBezTo>
                <a:cubicBezTo>
                  <a:pt x="19403962" y="1814811"/>
                  <a:pt x="18946762" y="4975882"/>
                  <a:pt x="17698065" y="5551069"/>
                </a:cubicBezTo>
                <a:cubicBezTo>
                  <a:pt x="16449368" y="6126256"/>
                  <a:pt x="14994194" y="4651417"/>
                  <a:pt x="12772104" y="4341701"/>
                </a:cubicBezTo>
                <a:cubicBezTo>
                  <a:pt x="10550014" y="4031985"/>
                  <a:pt x="6253317" y="3510875"/>
                  <a:pt x="4365523" y="3692772"/>
                </a:cubicBezTo>
                <a:cubicBezTo>
                  <a:pt x="2477729" y="3874669"/>
                  <a:pt x="2172929" y="5344592"/>
                  <a:pt x="1445342" y="5433082"/>
                </a:cubicBezTo>
                <a:cubicBezTo>
                  <a:pt x="717755" y="5521572"/>
                  <a:pt x="358877" y="4872643"/>
                  <a:pt x="0" y="4223714"/>
                </a:cubicBezTo>
              </a:path>
            </a:pathLst>
          </a:custGeom>
          <a:noFill/>
          <a:ln w="57150" cap="flat">
            <a:solidFill>
              <a:srgbClr val="7030A0"/>
            </a:solidFill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algn="l" defTabSz="914400" latinLnBrk="1"/>
            <a:endParaRPr lang="zh-CN" altLang="en-US" sz="180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72" name="文本框 371"/>
          <p:cNvSpPr txBox="1"/>
          <p:nvPr/>
        </p:nvSpPr>
        <p:spPr>
          <a:xfrm>
            <a:off x="18277381" y="16732566"/>
            <a:ext cx="9418682" cy="2108526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b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894840">
              <a:defRPr sz="3600" b="1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latin typeface="Source Han Sans CN"/>
                <a:ea typeface="Source Han Sans CN"/>
              </a:rPr>
              <a:t>入方向：</a:t>
            </a:r>
            <a:endParaRPr lang="en-US" altLang="zh-CN" dirty="0">
              <a:latin typeface="Source Han Sans CN"/>
              <a:ea typeface="Source Han Sans CN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latin typeface="Source Han Sans CN"/>
                <a:ea typeface="Source Han Sans CN"/>
              </a:rPr>
              <a:t>经</a:t>
            </a:r>
            <a:r>
              <a:rPr lang="en-US" altLang="zh-CN" dirty="0" err="1">
                <a:latin typeface="Source Han Sans CN"/>
                <a:ea typeface="Source Han Sans CN"/>
              </a:rPr>
              <a:t>ifb</a:t>
            </a:r>
            <a:r>
              <a:rPr lang="zh-CN" altLang="en-US" dirty="0">
                <a:latin typeface="Source Han Sans CN"/>
                <a:ea typeface="Source Han Sans CN"/>
              </a:rPr>
              <a:t>网卡转成出向</a:t>
            </a:r>
            <a:endParaRPr lang="en-US" altLang="zh-CN" dirty="0">
              <a:latin typeface="Source Han Sans CN"/>
              <a:ea typeface="Source Han Sans CN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dirty="0">
                <a:latin typeface="Source Han Sans CN"/>
                <a:ea typeface="Source Han Sans CN"/>
              </a:rPr>
              <a:t>根据目的地址关联</a:t>
            </a:r>
            <a:r>
              <a:rPr lang="en-US" altLang="zh-CN" dirty="0">
                <a:latin typeface="Source Han Sans CN"/>
                <a:ea typeface="Source Han Sans CN"/>
              </a:rPr>
              <a:t>EDT</a:t>
            </a:r>
            <a:r>
              <a:rPr lang="zh-CN" altLang="en-US" dirty="0">
                <a:latin typeface="Source Han Sans CN"/>
                <a:ea typeface="Source Han Sans CN"/>
              </a:rPr>
              <a:t>策略</a:t>
            </a:r>
          </a:p>
        </p:txBody>
      </p:sp>
      <p:sp>
        <p:nvSpPr>
          <p:cNvPr id="373" name="圆角矩形 121"/>
          <p:cNvSpPr/>
          <p:nvPr/>
        </p:nvSpPr>
        <p:spPr bwMode="auto">
          <a:xfrm>
            <a:off x="4295987" y="9621263"/>
            <a:ext cx="3445649" cy="1543066"/>
          </a:xfrm>
          <a:prstGeom prst="roundRect">
            <a:avLst>
              <a:gd name="adj" fmla="val 1635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t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latin typeface="Source Han Sans CN"/>
                <a:ea typeface="Source Han Sans CN"/>
              </a:rPr>
              <a:t>K8s</a:t>
            </a:r>
            <a:endParaRPr lang="zh-CN" altLang="en-US"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latin typeface="Source Han Sans CN"/>
              <a:ea typeface="Source Han Sans CN"/>
            </a:endParaRPr>
          </a:p>
        </p:txBody>
      </p:sp>
      <p:cxnSp>
        <p:nvCxnSpPr>
          <p:cNvPr id="374" name="直接箭头连接符 373"/>
          <p:cNvCxnSpPr/>
          <p:nvPr/>
        </p:nvCxnSpPr>
        <p:spPr>
          <a:xfrm>
            <a:off x="7788263" y="10350965"/>
            <a:ext cx="1728804" cy="0"/>
          </a:xfrm>
          <a:prstGeom prst="straightConnector1">
            <a:avLst/>
          </a:prstGeom>
          <a:noFill/>
          <a:ln w="38100" cap="flat">
            <a:solidFill>
              <a:schemeClr val="accent2"/>
            </a:solidFill>
            <a:prstDash val="lgDash"/>
            <a:miter lim="400000"/>
            <a:headEnd type="none" w="med" len="med"/>
            <a:tailEnd type="triangl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5" name="文本框 374"/>
          <p:cNvSpPr txBox="1"/>
          <p:nvPr/>
        </p:nvSpPr>
        <p:spPr>
          <a:xfrm>
            <a:off x="26137265" y="8774317"/>
            <a:ext cx="1237708" cy="571664"/>
          </a:xfrm>
          <a:prstGeom prst="rect">
            <a:avLst/>
          </a:prstGeom>
          <a:solidFill>
            <a:srgbClr val="FFEBC2"/>
          </a:solidFill>
        </p:spPr>
        <p:txBody>
          <a:bodyPr wrap="square" rtlCol="0" anchor="ctr">
            <a:sp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 err="1">
                <a:solidFill>
                  <a:srgbClr val="000000"/>
                </a:solidFill>
                <a:latin typeface="Source Han Sans CN"/>
                <a:ea typeface="Source Han Sans CN"/>
              </a:rPr>
              <a:t>eBPF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76" name="文本框 375"/>
          <p:cNvSpPr txBox="1"/>
          <p:nvPr/>
        </p:nvSpPr>
        <p:spPr>
          <a:xfrm>
            <a:off x="20822039" y="15424622"/>
            <a:ext cx="1345404" cy="553998"/>
          </a:xfrm>
          <a:prstGeom prst="rect">
            <a:avLst/>
          </a:prstGeom>
          <a:solidFill>
            <a:srgbClr val="FFEBC2"/>
          </a:solidFill>
        </p:spPr>
        <p:txBody>
          <a:bodyPr wrap="square" rtlCol="0" anchor="ctr">
            <a:spAutoFit/>
          </a:bodyPr>
          <a:lstStyle/>
          <a:p>
            <a:pPr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3000" kern="1200" dirty="0" err="1">
                <a:solidFill>
                  <a:srgbClr val="000000"/>
                </a:solidFill>
                <a:latin typeface="Source Han Sans CN"/>
                <a:ea typeface="Source Han Sans CN"/>
              </a:rPr>
              <a:t>eBPF</a:t>
            </a:r>
            <a:endParaRPr lang="zh-CN" altLang="en-US" sz="3000" kern="1200" dirty="0">
              <a:solidFill>
                <a:srgbClr val="000000"/>
              </a:solidFill>
              <a:latin typeface="Source Han Sans CN"/>
              <a:ea typeface="Source Han Sans CN"/>
            </a:endParaRPr>
          </a:p>
        </p:txBody>
      </p:sp>
      <p:sp>
        <p:nvSpPr>
          <p:cNvPr id="377" name="文本框 376"/>
          <p:cNvSpPr txBox="1"/>
          <p:nvPr/>
        </p:nvSpPr>
        <p:spPr>
          <a:xfrm>
            <a:off x="8070338" y="9142494"/>
            <a:ext cx="1248817" cy="10975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400" b="0" i="0" u="none" strike="noStrike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带宽配置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用算力跨越空间"/>
          <p:cNvSpPr txBox="1"/>
          <p:nvPr/>
        </p:nvSpPr>
        <p:spPr>
          <a:xfrm>
            <a:off x="-1330799" y="1409091"/>
            <a:ext cx="24454797" cy="1149030"/>
          </a:xfrm>
          <a:prstGeom prst="rect">
            <a:avLst/>
          </a:prstGeom>
          <a:ln w="12700">
            <a:miter lim="400000"/>
          </a:ln>
        </p:spPr>
        <p:txBody>
          <a:bodyPr wrap="square" lIns="35559" tIns="35559" rIns="35559" bIns="35559">
            <a:spAutoFit/>
          </a:bodyPr>
          <a:lstStyle/>
          <a:p>
            <a:pPr defTabSz="1734185">
              <a:defRPr sz="6000">
                <a:solidFill>
                  <a:srgbClr val="1C2D4E"/>
                </a:solidFill>
                <a:latin typeface="+mn-lt"/>
                <a:ea typeface="+mn-ea"/>
                <a:cs typeface="+mn-cs"/>
                <a:sym typeface="Source Han Sans CN Bold Bold"/>
              </a:defRPr>
            </a:pPr>
            <a:r>
              <a:rPr lang="zh-CN" altLang="en-US" sz="7000" b="1" dirty="0">
                <a:solidFill>
                  <a:schemeClr val="tx1"/>
                </a:solidFill>
                <a:latin typeface="Source Han Sans CN" charset="-122"/>
                <a:ea typeface="Source Han Sans CN" charset="-122"/>
                <a:cs typeface="Source Han Sans CN" charset="-122"/>
                <a:sym typeface="Source Han Sans CN Bold Bold"/>
              </a:rPr>
              <a:t>反馈式带宽管理：最低带宽保障、富余带宽再分配</a:t>
            </a:r>
          </a:p>
        </p:txBody>
      </p:sp>
      <p:sp>
        <p:nvSpPr>
          <p:cNvPr id="52" name="矩形"/>
          <p:cNvSpPr/>
          <p:nvPr/>
        </p:nvSpPr>
        <p:spPr>
          <a:xfrm>
            <a:off x="25526584" y="3941140"/>
            <a:ext cx="7543857" cy="12565799"/>
          </a:xfrm>
          <a:prstGeom prst="rect">
            <a:avLst/>
          </a:prstGeom>
          <a:solidFill>
            <a:srgbClr val="BEE7FF">
              <a:alpha val="10000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endParaRPr sz="3000" b="1" dirty="0">
              <a:solidFill>
                <a:schemeClr val="bg2">
                  <a:lumMod val="75000"/>
                </a:schemeClr>
              </a:solidFill>
              <a:ea typeface="Source Han Sans CN" charset="-122"/>
            </a:endParaRPr>
          </a:p>
        </p:txBody>
      </p:sp>
      <p:sp>
        <p:nvSpPr>
          <p:cNvPr id="53" name="矩形"/>
          <p:cNvSpPr/>
          <p:nvPr/>
        </p:nvSpPr>
        <p:spPr>
          <a:xfrm>
            <a:off x="1212226" y="3842284"/>
            <a:ext cx="20090689" cy="12565799"/>
          </a:xfrm>
          <a:prstGeom prst="rect">
            <a:avLst/>
          </a:prstGeom>
          <a:solidFill>
            <a:srgbClr val="BEE7FF">
              <a:alpha val="10000"/>
            </a:srgb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b">
            <a:noAutofit/>
          </a:bodyPr>
          <a:lstStyle/>
          <a:p>
            <a:pPr algn="r" defTabSz="1894840"/>
            <a:endParaRPr sz="32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55" name="矩形"/>
          <p:cNvSpPr/>
          <p:nvPr/>
        </p:nvSpPr>
        <p:spPr>
          <a:xfrm>
            <a:off x="26154599" y="4316124"/>
            <a:ext cx="6287826" cy="262107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zh-CN" altLang="en-US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业务</a:t>
            </a:r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1</a:t>
            </a:r>
            <a:r>
              <a:rPr lang="zh-CN" altLang="en-US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实例（高）</a:t>
            </a:r>
            <a:endParaRPr lang="en-US" altLang="zh-CN"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  <a:p>
            <a:pPr defTabSz="1894840"/>
            <a:r>
              <a:rPr lang="zh-CN" altLang="en-US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最低带宽：</a:t>
            </a:r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50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56" name="矩形"/>
          <p:cNvSpPr/>
          <p:nvPr/>
        </p:nvSpPr>
        <p:spPr>
          <a:xfrm>
            <a:off x="26154599" y="8783868"/>
            <a:ext cx="6287826" cy="2621079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zh-CN" altLang="en-US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业务</a:t>
            </a:r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2</a:t>
            </a:r>
            <a:r>
              <a:rPr lang="zh-CN" altLang="en-US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实例（中）</a:t>
            </a:r>
            <a:endParaRPr lang="en-US" altLang="zh-CN"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  <a:p>
            <a:pPr defTabSz="1894840"/>
            <a:r>
              <a:rPr lang="zh-CN" altLang="en-US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最低带宽：</a:t>
            </a:r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15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57" name="箭头: 右 4"/>
          <p:cNvSpPr/>
          <p:nvPr/>
        </p:nvSpPr>
        <p:spPr>
          <a:xfrm>
            <a:off x="22133844" y="6165580"/>
            <a:ext cx="2400370" cy="65648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1865793" y="5481087"/>
            <a:ext cx="2936473" cy="7435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5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ea typeface="Source Han Sans CN" charset="-122"/>
              </a:rPr>
              <a:t>反馈式调整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768970" y="6449892"/>
            <a:ext cx="485482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T1</a:t>
            </a:r>
            <a:endParaRPr kumimoji="0" lang="zh-CN" altLang="en-US" sz="3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768970" y="7970482"/>
            <a:ext cx="485482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T2</a:t>
            </a:r>
            <a:endParaRPr kumimoji="0" lang="zh-CN" altLang="en-US" sz="3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61" name="矩形"/>
          <p:cNvSpPr/>
          <p:nvPr/>
        </p:nvSpPr>
        <p:spPr>
          <a:xfrm>
            <a:off x="2817189" y="6384850"/>
            <a:ext cx="6457711" cy="497316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75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62" name="矩形"/>
          <p:cNvSpPr/>
          <p:nvPr/>
        </p:nvSpPr>
        <p:spPr>
          <a:xfrm>
            <a:off x="2817189" y="7370048"/>
            <a:ext cx="7694925" cy="497316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90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63" name="矩形"/>
          <p:cNvSpPr/>
          <p:nvPr/>
        </p:nvSpPr>
        <p:spPr>
          <a:xfrm>
            <a:off x="2817189" y="5337273"/>
            <a:ext cx="2400370" cy="497316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25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768970" y="5244280"/>
            <a:ext cx="485482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T0</a:t>
            </a:r>
            <a:endParaRPr kumimoji="0" lang="zh-CN" altLang="en-US" sz="3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65" name="矩形"/>
          <p:cNvSpPr/>
          <p:nvPr/>
        </p:nvSpPr>
        <p:spPr>
          <a:xfrm>
            <a:off x="12235810" y="6384850"/>
            <a:ext cx="4191326" cy="497316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50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66" name="矩形"/>
          <p:cNvSpPr/>
          <p:nvPr/>
        </p:nvSpPr>
        <p:spPr>
          <a:xfrm>
            <a:off x="12235810" y="5337273"/>
            <a:ext cx="4191327" cy="497316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50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794351" y="3972735"/>
            <a:ext cx="7457310" cy="715232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894840">
              <a:defRPr sz="4000" b="1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defRPr>
            </a:lvl1pPr>
          </a:lstStyle>
          <a:p>
            <a:r>
              <a:rPr lang="zh-CN" altLang="en-US" dirty="0"/>
              <a:t>业务请求带宽</a:t>
            </a:r>
            <a:r>
              <a:rPr lang="en-US" altLang="zh-CN" sz="2800" dirty="0"/>
              <a:t>(</a:t>
            </a:r>
            <a:r>
              <a:rPr lang="zh-CN" altLang="en-US" sz="2800" dirty="0"/>
              <a:t>总带宽</a:t>
            </a:r>
            <a:r>
              <a:rPr lang="en-US" altLang="zh-CN" sz="2800" dirty="0"/>
              <a:t>:100</a:t>
            </a:r>
            <a:r>
              <a:rPr lang="zh-CN" altLang="en-US" sz="2800" dirty="0"/>
              <a:t>）</a:t>
            </a:r>
            <a:endParaRPr lang="zh-CN" altLang="en-US" dirty="0"/>
          </a:p>
        </p:txBody>
      </p:sp>
      <p:sp>
        <p:nvSpPr>
          <p:cNvPr id="68" name="文本框 67"/>
          <p:cNvSpPr txBox="1"/>
          <p:nvPr/>
        </p:nvSpPr>
        <p:spPr>
          <a:xfrm>
            <a:off x="13476780" y="3972735"/>
            <a:ext cx="3907587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894840">
              <a:defRPr sz="4000" b="1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defRPr>
            </a:lvl1pPr>
          </a:lstStyle>
          <a:p>
            <a:r>
              <a:rPr lang="zh-CN" altLang="en-US" dirty="0"/>
              <a:t>预期分配带宽</a:t>
            </a:r>
          </a:p>
        </p:txBody>
      </p:sp>
      <p:sp>
        <p:nvSpPr>
          <p:cNvPr id="69" name="矩形"/>
          <p:cNvSpPr/>
          <p:nvPr/>
        </p:nvSpPr>
        <p:spPr>
          <a:xfrm>
            <a:off x="2817189" y="8445315"/>
            <a:ext cx="566737" cy="4973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5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1795801" y="4994124"/>
            <a:ext cx="19013013" cy="0"/>
          </a:xfrm>
          <a:prstGeom prst="line">
            <a:avLst/>
          </a:prstGeom>
          <a:noFill/>
          <a:ln w="3175" cap="flat">
            <a:solidFill>
              <a:srgbClr val="FFFFFF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直接连接符 70"/>
          <p:cNvCxnSpPr/>
          <p:nvPr/>
        </p:nvCxnSpPr>
        <p:spPr>
          <a:xfrm>
            <a:off x="1742139" y="6165699"/>
            <a:ext cx="19013013" cy="0"/>
          </a:xfrm>
          <a:prstGeom prst="line">
            <a:avLst/>
          </a:prstGeom>
          <a:noFill/>
          <a:ln w="3175" cap="flat">
            <a:solidFill>
              <a:srgbClr val="FFFFFF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直接连接符 71"/>
          <p:cNvCxnSpPr/>
          <p:nvPr/>
        </p:nvCxnSpPr>
        <p:spPr>
          <a:xfrm>
            <a:off x="1742139" y="7271788"/>
            <a:ext cx="19013013" cy="0"/>
          </a:xfrm>
          <a:prstGeom prst="line">
            <a:avLst/>
          </a:prstGeom>
          <a:noFill/>
          <a:ln w="3175" cap="flat">
            <a:solidFill>
              <a:srgbClr val="FFFFFF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直接连接符 72"/>
          <p:cNvCxnSpPr/>
          <p:nvPr/>
        </p:nvCxnSpPr>
        <p:spPr>
          <a:xfrm>
            <a:off x="1742139" y="9243463"/>
            <a:ext cx="19013013" cy="0"/>
          </a:xfrm>
          <a:prstGeom prst="line">
            <a:avLst/>
          </a:prstGeom>
          <a:noFill/>
          <a:ln w="3175" cap="flat">
            <a:solidFill>
              <a:srgbClr val="FFFFFF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矩形"/>
          <p:cNvSpPr/>
          <p:nvPr/>
        </p:nvSpPr>
        <p:spPr>
          <a:xfrm>
            <a:off x="16420271" y="6378259"/>
            <a:ext cx="2400370" cy="497316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25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75" name="矩形"/>
          <p:cNvSpPr/>
          <p:nvPr/>
        </p:nvSpPr>
        <p:spPr>
          <a:xfrm>
            <a:off x="12235810" y="7590306"/>
            <a:ext cx="4191326" cy="497316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50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76" name="矩形"/>
          <p:cNvSpPr/>
          <p:nvPr/>
        </p:nvSpPr>
        <p:spPr>
          <a:xfrm>
            <a:off x="16433282" y="7583715"/>
            <a:ext cx="3485810" cy="497316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40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77" name="矩形"/>
          <p:cNvSpPr/>
          <p:nvPr/>
        </p:nvSpPr>
        <p:spPr>
          <a:xfrm>
            <a:off x="12235810" y="8594217"/>
            <a:ext cx="1010633" cy="497316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10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768970" y="10431482"/>
            <a:ext cx="485482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T3</a:t>
            </a:r>
            <a:endParaRPr kumimoji="0" lang="zh-CN" altLang="en-US" sz="3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79" name="矩形"/>
          <p:cNvSpPr/>
          <p:nvPr/>
        </p:nvSpPr>
        <p:spPr>
          <a:xfrm>
            <a:off x="2832751" y="9746997"/>
            <a:ext cx="7694925" cy="497316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80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80" name="矩形"/>
          <p:cNvSpPr/>
          <p:nvPr/>
        </p:nvSpPr>
        <p:spPr>
          <a:xfrm>
            <a:off x="2817189" y="10822264"/>
            <a:ext cx="3338512" cy="4973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40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81" name="矩形"/>
          <p:cNvSpPr/>
          <p:nvPr/>
        </p:nvSpPr>
        <p:spPr>
          <a:xfrm>
            <a:off x="12235810" y="9967255"/>
            <a:ext cx="4191326" cy="497316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50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82" name="矩形"/>
          <p:cNvSpPr/>
          <p:nvPr/>
        </p:nvSpPr>
        <p:spPr>
          <a:xfrm>
            <a:off x="16433282" y="9960665"/>
            <a:ext cx="2061195" cy="519232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23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495373" y="17203280"/>
            <a:ext cx="4903117" cy="148147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894840">
              <a:defRPr sz="4000" b="1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/>
              <a:t>优先最低带宽保障 </a:t>
            </a:r>
          </a:p>
        </p:txBody>
      </p:sp>
      <p:sp>
        <p:nvSpPr>
          <p:cNvPr id="84" name="矩形"/>
          <p:cNvSpPr/>
          <p:nvPr/>
        </p:nvSpPr>
        <p:spPr>
          <a:xfrm>
            <a:off x="12235810" y="10971166"/>
            <a:ext cx="1488999" cy="497316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15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85" name="矩形"/>
          <p:cNvSpPr/>
          <p:nvPr/>
        </p:nvSpPr>
        <p:spPr>
          <a:xfrm>
            <a:off x="13724809" y="10966480"/>
            <a:ext cx="1488999" cy="4973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12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1795801" y="12193788"/>
            <a:ext cx="19013013" cy="0"/>
          </a:xfrm>
          <a:prstGeom prst="line">
            <a:avLst/>
          </a:prstGeom>
          <a:noFill/>
          <a:ln w="3175" cap="flat">
            <a:solidFill>
              <a:srgbClr val="FFFFFF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7" name="文本框 86"/>
          <p:cNvSpPr txBox="1"/>
          <p:nvPr/>
        </p:nvSpPr>
        <p:spPr>
          <a:xfrm>
            <a:off x="1768970" y="13796814"/>
            <a:ext cx="485482" cy="57428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FZLanTingHeiS-R-GB"/>
              </a:rPr>
              <a:t>T4</a:t>
            </a:r>
            <a:endParaRPr kumimoji="0" lang="zh-CN" altLang="en-US" sz="34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88" name="矩形"/>
          <p:cNvSpPr/>
          <p:nvPr/>
        </p:nvSpPr>
        <p:spPr>
          <a:xfrm>
            <a:off x="2886413" y="12697322"/>
            <a:ext cx="7694925" cy="497316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80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89" name="矩形"/>
          <p:cNvSpPr/>
          <p:nvPr/>
        </p:nvSpPr>
        <p:spPr>
          <a:xfrm>
            <a:off x="2817189" y="13772589"/>
            <a:ext cx="2859491" cy="497316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35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90" name="矩形"/>
          <p:cNvSpPr/>
          <p:nvPr/>
        </p:nvSpPr>
        <p:spPr>
          <a:xfrm>
            <a:off x="12235810" y="12917580"/>
            <a:ext cx="4191326" cy="497316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50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91" name="矩形"/>
          <p:cNvSpPr/>
          <p:nvPr/>
        </p:nvSpPr>
        <p:spPr>
          <a:xfrm>
            <a:off x="12235810" y="13921491"/>
            <a:ext cx="1488999" cy="497316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15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817189" y="14895723"/>
            <a:ext cx="2538564" cy="497316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30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93" name="矩形"/>
          <p:cNvSpPr/>
          <p:nvPr/>
        </p:nvSpPr>
        <p:spPr>
          <a:xfrm>
            <a:off x="12235810" y="14986747"/>
            <a:ext cx="1488999" cy="502002"/>
          </a:xfrm>
          <a:prstGeom prst="rect">
            <a:avLst/>
          </a:prstGeom>
          <a:solidFill>
            <a:schemeClr val="bg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10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94" name="矩形"/>
          <p:cNvSpPr/>
          <p:nvPr/>
        </p:nvSpPr>
        <p:spPr>
          <a:xfrm>
            <a:off x="13711830" y="14986747"/>
            <a:ext cx="1005349" cy="497316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4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95" name="箭头: 左 15"/>
          <p:cNvSpPr/>
          <p:nvPr/>
        </p:nvSpPr>
        <p:spPr>
          <a:xfrm>
            <a:off x="22133844" y="13622751"/>
            <a:ext cx="2400370" cy="738178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287" tIns="25287" rIns="25287" bIns="25287" numCol="1" spcCol="38100" rtlCol="0" anchor="ctr">
            <a:spAutoFit/>
          </a:bodyPr>
          <a:lstStyle/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FZLanTingHeiS-R-GB"/>
            </a:endParaRPr>
          </a:p>
        </p:txBody>
      </p:sp>
      <p:sp>
        <p:nvSpPr>
          <p:cNvPr id="96" name="矩形"/>
          <p:cNvSpPr/>
          <p:nvPr/>
        </p:nvSpPr>
        <p:spPr>
          <a:xfrm>
            <a:off x="26154599" y="13251612"/>
            <a:ext cx="6287826" cy="2621079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zh-CN" altLang="en-US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业务</a:t>
            </a:r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3</a:t>
            </a:r>
            <a:r>
              <a:rPr lang="zh-CN" altLang="en-US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实例（低）</a:t>
            </a:r>
            <a:endParaRPr lang="en-US" altLang="zh-CN"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  <a:p>
            <a:pPr defTabSz="1894840"/>
            <a:r>
              <a:rPr lang="zh-CN" altLang="en-US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最低带宽：</a:t>
            </a:r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10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21865793" y="12815721"/>
            <a:ext cx="2936473" cy="7435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5287" tIns="25287" rIns="25287" bIns="25287" numCol="1" spcCol="38100" rtlCol="0" anchor="ctr">
            <a:spAutoFit/>
          </a:bodyPr>
          <a:lstStyle/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500" b="1" dirty="0">
                <a:gradFill flip="none" rotWithShape="1">
                  <a:gsLst>
                    <a:gs pos="0">
                      <a:srgbClr val="FFE68D"/>
                    </a:gs>
                    <a:gs pos="100000">
                      <a:srgbClr val="FFC156"/>
                    </a:gs>
                  </a:gsLst>
                  <a:lin ang="3600000" scaled="0"/>
                </a:gradFill>
                <a:ea typeface="Source Han Sans CN" charset="-122"/>
              </a:rPr>
              <a:t>周期性采集</a:t>
            </a:r>
          </a:p>
        </p:txBody>
      </p:sp>
      <p:sp>
        <p:nvSpPr>
          <p:cNvPr id="98" name="矩形"/>
          <p:cNvSpPr/>
          <p:nvPr/>
        </p:nvSpPr>
        <p:spPr>
          <a:xfrm>
            <a:off x="13724808" y="13909109"/>
            <a:ext cx="1259553" cy="50969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7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0689905" y="17203280"/>
            <a:ext cx="9603876" cy="148147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894840">
              <a:defRPr sz="4000" b="1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/>
              <a:t>不同优先级</a:t>
            </a:r>
            <a:r>
              <a:rPr lang="en-US" altLang="zh-CN" dirty="0"/>
              <a:t>(3</a:t>
            </a:r>
            <a:r>
              <a:rPr lang="zh-CN" altLang="en-US" dirty="0"/>
              <a:t>级</a:t>
            </a:r>
            <a:r>
              <a:rPr lang="en-US" altLang="zh-CN" dirty="0"/>
              <a:t>)</a:t>
            </a:r>
            <a:r>
              <a:rPr lang="zh-CN" altLang="en-US" dirty="0"/>
              <a:t>按比例分配富余带宽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22126713" y="17203280"/>
            <a:ext cx="7543857" cy="1481478"/>
          </a:xfrm>
          <a:prstGeom prst="rect">
            <a:avLst/>
          </a:prstGeom>
          <a:noFill/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894840">
              <a:defRPr sz="4000" b="1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/>
              <a:t>相同优先级实例均分富余带宽</a:t>
            </a:r>
          </a:p>
        </p:txBody>
      </p:sp>
      <p:sp>
        <p:nvSpPr>
          <p:cNvPr id="101" name="矩形"/>
          <p:cNvSpPr/>
          <p:nvPr/>
        </p:nvSpPr>
        <p:spPr>
          <a:xfrm>
            <a:off x="16426777" y="12926968"/>
            <a:ext cx="1465808" cy="497314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175" cap="flat">
            <a:noFill/>
            <a:miter lim="400000"/>
          </a:ln>
          <a:effectLst/>
        </p:spPr>
        <p:txBody>
          <a:bodyPr wrap="square" lIns="111811" tIns="111811" rIns="111811" bIns="111811" numCol="1" anchor="ctr">
            <a:noAutofit/>
          </a:bodyPr>
          <a:lstStyle/>
          <a:p>
            <a:pPr defTabSz="1894840"/>
            <a:r>
              <a:rPr lang="en-US" altLang="zh-CN" sz="4000" b="1" dirty="0">
                <a:gradFill flip="none" rotWithShape="1">
                  <a:gsLst>
                    <a:gs pos="42000">
                      <a:srgbClr val="B6EBFF"/>
                    </a:gs>
                    <a:gs pos="100000">
                      <a:srgbClr val="939CFF"/>
                    </a:gs>
                  </a:gsLst>
                  <a:lin ang="3600000" scaled="0"/>
                </a:gradFill>
                <a:ea typeface="Source Han Sans CN" charset="-122"/>
              </a:rPr>
              <a:t>14</a:t>
            </a:r>
            <a:endParaRPr sz="4000" b="1" dirty="0">
              <a:gradFill flip="none" rotWithShape="1">
                <a:gsLst>
                  <a:gs pos="42000">
                    <a:srgbClr val="B6EBFF"/>
                  </a:gs>
                  <a:gs pos="100000">
                    <a:srgbClr val="939CFF"/>
                  </a:gs>
                </a:gsLst>
                <a:lin ang="3600000" scaled="0"/>
              </a:gradFill>
              <a:ea typeface="Source Han Sans CN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M0ODFjN2UyYTFiYTk5NWMwZDkwOGE0MjczYzkwYTkifQ=="/>
</p:tagLst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11741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ZLanTingHei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346773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ZLanTingHei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wrap="square" lIns="0" tIns="0" rIns="0" bIns="0" rtlCol="0">
        <a:spAutoFit/>
      </a:bodyPr>
      <a:lstStyle>
        <a:defPPr algn="l">
          <a:lnSpc>
            <a:spcPct val="150000"/>
          </a:lnSpc>
          <a:defRPr kumimoji="1" sz="1400" dirty="0" smtClean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11741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FZLanTingHei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346773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ZLanTingHeiS-R-GB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2270</Words>
  <Application>Microsoft Office PowerPoint</Application>
  <PresentationFormat>自定义</PresentationFormat>
  <Paragraphs>361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FZLanTingHeiS-B-GB</vt:lpstr>
      <vt:lpstr>FZLanTingHeiS-R-GB</vt:lpstr>
      <vt:lpstr>Huawei Sans</vt:lpstr>
      <vt:lpstr>Source Han Sans CN</vt:lpstr>
      <vt:lpstr>Source Han Sans CN Medium</vt:lpstr>
      <vt:lpstr>等线</vt:lpstr>
      <vt:lpstr>微软雅黑</vt:lpstr>
      <vt:lpstr>Arial</vt:lpstr>
      <vt:lpstr>Calibri</vt:lpstr>
      <vt:lpstr>20_BasicBlack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Xiesongyang</dc:creator>
  <cp:lastModifiedBy>liwei (H)</cp:lastModifiedBy>
  <cp:revision>19</cp:revision>
  <dcterms:created xsi:type="dcterms:W3CDTF">2024-11-11T12:57:00Z</dcterms:created>
  <dcterms:modified xsi:type="dcterms:W3CDTF">2024-11-14T09:34:24Z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03DF5185E6244F6DBDA39EB824C139F0_13</vt:lpwstr>
  </property>
  <property fmtid="{D5CDD505-2E9C-101B-9397-08002B2CF9AE}" pid="3" name="KSOProductBuildVer">
    <vt:lpwstr>2052-12.1.0.17133</vt:lpwstr>
  </property>
  <property fmtid="{D5CDD505-2E9C-101B-9397-08002B2CF9AE}" pid="4" name="_readonly">
    <vt:lpwstr/>
  </property>
  <property fmtid="{D5CDD505-2E9C-101B-9397-08002B2CF9AE}" pid="5" name="_change">
    <vt:lpwstr/>
  </property>
  <property fmtid="{D5CDD505-2E9C-101B-9397-08002B2CF9AE}" pid="6" name="_full-control">
    <vt:lpwstr/>
  </property>
  <property fmtid="{D5CDD505-2E9C-101B-9397-08002B2CF9AE}" pid="7" name="sflag">
    <vt:lpwstr>1731337755</vt:lpwstr>
  </property>
</Properties>
</file>